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0" r:id="rId3"/>
    <p:sldId id="258" r:id="rId4"/>
    <p:sldId id="266" r:id="rId5"/>
    <p:sldId id="281" r:id="rId6"/>
    <p:sldId id="267" r:id="rId7"/>
    <p:sldId id="262" r:id="rId8"/>
    <p:sldId id="263" r:id="rId9"/>
    <p:sldId id="259" r:id="rId10"/>
    <p:sldId id="282" r:id="rId11"/>
    <p:sldId id="278" r:id="rId12"/>
    <p:sldId id="261" r:id="rId13"/>
    <p:sldId id="265" r:id="rId14"/>
    <p:sldId id="268" r:id="rId15"/>
    <p:sldId id="277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0%D0%BA%D1%86%D0%B8%D1%8F" TargetMode="External"/><Relationship Id="rId2" Type="http://schemas.openxmlformats.org/officeDocument/2006/relationships/hyperlink" Target="https://kk.wikipedia.org/wiki/%D0%9A%D0%BE%D0%BC%D0%BF%D0%B0%D0%BD%D0%B8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k.wikipedia.org/wiki/%D0%9B%D0%B8%D1%86%D0%B5%D0%BD%D0%B7%D0%B8%D1%8F" TargetMode="External"/><Relationship Id="rId4" Type="http://schemas.openxmlformats.org/officeDocument/2006/relationships/hyperlink" Target="https://kk.wikipedia.org/wiki/%D2%9A%D2%B1%D0%BD%D0%B4%D1%8B_%D2%9B%D0%B0%D2%93%D0%B0%D0%B7%D0%B4%D0%B0%D1%8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5-ДӘРІС </a:t>
            </a:r>
          </a:p>
          <a:p>
            <a:pPr marL="0" indent="0" algn="ctr">
              <a:buNone/>
            </a:pPr>
            <a:r>
              <a:rPr lang="kk-KZ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 ҚОРЛАРҒА САЛЫҚ САЛУ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522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124744"/>
            <a:ext cx="7776863" cy="5001419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Басқарушы</a:t>
            </a:r>
            <a:r>
              <a:rPr lang="ru-RU" dirty="0"/>
              <a:t> компания </a:t>
            </a:r>
            <a:r>
              <a:rPr lang="ru-RU" dirty="0" err="1"/>
              <a:t>инвестициялық</a:t>
            </a:r>
            <a:r>
              <a:rPr lang="ru-RU" dirty="0"/>
              <a:t> ресурс </a:t>
            </a:r>
            <a:r>
              <a:rPr lang="ru-RU" dirty="0" err="1"/>
              <a:t>түрінде</a:t>
            </a:r>
            <a:r>
              <a:rPr lang="ru-RU" dirty="0"/>
              <a:t>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мүлігін</a:t>
            </a:r>
            <a:r>
              <a:rPr lang="ru-RU" dirty="0"/>
              <a:t> </a:t>
            </a:r>
            <a:r>
              <a:rPr lang="ru-RU" dirty="0" err="1"/>
              <a:t>басқарады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иемдену</a:t>
            </a:r>
            <a:r>
              <a:rPr lang="ru-RU" dirty="0"/>
              <a:t> </a:t>
            </a:r>
            <a:r>
              <a:rPr lang="ru-RU" dirty="0" err="1"/>
              <a:t>құқығына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r>
              <a:rPr lang="ru-RU" dirty="0"/>
              <a:t>. </a:t>
            </a:r>
            <a:endParaRPr lang="ru-RU" dirty="0" smtClean="0"/>
          </a:p>
          <a:p>
            <a:r>
              <a:rPr lang="ru-RU" dirty="0" err="1" smtClean="0"/>
              <a:t>Инвестициялық</a:t>
            </a:r>
            <a:r>
              <a:rPr lang="ru-RU" dirty="0" smtClean="0"/>
              <a:t> </a:t>
            </a:r>
            <a:r>
              <a:rPr lang="ru-RU" dirty="0"/>
              <a:t>пай </a:t>
            </a:r>
            <a:r>
              <a:rPr lang="ru-RU" dirty="0" err="1"/>
              <a:t>қоры</a:t>
            </a:r>
            <a:r>
              <a:rPr lang="ru-RU" dirty="0"/>
              <a:t> (ИПҚ)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табылмайтындықтан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салынбайды</a:t>
            </a:r>
            <a:r>
              <a:rPr lang="ru-RU" dirty="0"/>
              <a:t>, ал </a:t>
            </a:r>
            <a:r>
              <a:rPr lang="ru-RU" dirty="0" err="1"/>
              <a:t>қорды</a:t>
            </a:r>
            <a:r>
              <a:rPr lang="ru-RU" dirty="0"/>
              <a:t> </a:t>
            </a:r>
            <a:r>
              <a:rPr lang="ru-RU" dirty="0" err="1"/>
              <a:t>құрайтын</a:t>
            </a:r>
            <a:r>
              <a:rPr lang="ru-RU" dirty="0"/>
              <a:t> </a:t>
            </a:r>
            <a:r>
              <a:rPr lang="ru-RU" dirty="0" err="1"/>
              <a:t>мүлік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объектісі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табылмайды</a:t>
            </a:r>
            <a:r>
              <a:rPr lang="ru-RU" dirty="0"/>
              <a:t>. </a:t>
            </a:r>
            <a:r>
              <a:rPr lang="ru-RU" dirty="0" err="1"/>
              <a:t>Инвестициялық</a:t>
            </a:r>
            <a:r>
              <a:rPr lang="ru-RU" dirty="0"/>
              <a:t> пай </a:t>
            </a:r>
            <a:r>
              <a:rPr lang="ru-RU" dirty="0" err="1"/>
              <a:t>қорының</a:t>
            </a:r>
            <a:r>
              <a:rPr lang="ru-RU" dirty="0"/>
              <a:t> </a:t>
            </a:r>
            <a:r>
              <a:rPr lang="ru-RU" dirty="0" err="1"/>
              <a:t>табысы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салудан</a:t>
            </a:r>
            <a:r>
              <a:rPr lang="ru-RU" dirty="0"/>
              <a:t> </a:t>
            </a:r>
            <a:r>
              <a:rPr lang="ru-RU" dirty="0" err="1"/>
              <a:t>босатылған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пай </a:t>
            </a:r>
            <a:r>
              <a:rPr lang="ru-RU" dirty="0" err="1"/>
              <a:t>қорларының</a:t>
            </a:r>
            <a:r>
              <a:rPr lang="ru-RU" dirty="0"/>
              <a:t> </a:t>
            </a:r>
            <a:r>
              <a:rPr lang="ru-RU" dirty="0" err="1"/>
              <a:t>пайларына</a:t>
            </a:r>
            <a:r>
              <a:rPr lang="ru-RU" dirty="0"/>
              <a:t> </a:t>
            </a:r>
            <a:r>
              <a:rPr lang="ru-RU" dirty="0" err="1"/>
              <a:t>инвестициялайтын</a:t>
            </a:r>
            <a:r>
              <a:rPr lang="ru-RU" dirty="0"/>
              <a:t> </a:t>
            </a:r>
            <a:r>
              <a:rPr lang="ru-RU" dirty="0" err="1"/>
              <a:t>тұлғалардың</a:t>
            </a:r>
            <a:r>
              <a:rPr lang="ru-RU" dirty="0"/>
              <a:t> </a:t>
            </a:r>
            <a:r>
              <a:rPr lang="ru-RU" dirty="0" err="1"/>
              <a:t>табыстары</a:t>
            </a:r>
            <a:r>
              <a:rPr lang="ru-RU" dirty="0"/>
              <a:t> </a:t>
            </a:r>
            <a:r>
              <a:rPr lang="ru-RU" dirty="0" err="1"/>
              <a:t>салықтан</a:t>
            </a:r>
            <a:r>
              <a:rPr lang="ru-RU" dirty="0"/>
              <a:t> </a:t>
            </a:r>
            <a:r>
              <a:rPr lang="ru-RU" dirty="0" err="1"/>
              <a:t>босатылған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Міндетті</a:t>
            </a:r>
            <a:r>
              <a:rPr lang="ru-RU" dirty="0" smtClean="0"/>
              <a:t> </a:t>
            </a:r>
            <a:r>
              <a:rPr lang="ru-RU" dirty="0" err="1"/>
              <a:t>резервтер</a:t>
            </a:r>
            <a:r>
              <a:rPr lang="ru-RU" dirty="0"/>
              <a:t> </a:t>
            </a:r>
            <a:r>
              <a:rPr lang="ru-RU" dirty="0" err="1"/>
              <a:t>қорына</a:t>
            </a:r>
            <a:r>
              <a:rPr lang="ru-RU" dirty="0"/>
              <a:t> </a:t>
            </a:r>
            <a:r>
              <a:rPr lang="ru-RU" dirty="0" err="1"/>
              <a:t>бөлулердің</a:t>
            </a:r>
            <a:r>
              <a:rPr lang="ru-RU" dirty="0"/>
              <a:t> </a:t>
            </a:r>
            <a:r>
              <a:rPr lang="ru-RU" dirty="0" err="1"/>
              <a:t>болмауы</a:t>
            </a:r>
            <a:r>
              <a:rPr lang="ru-RU" dirty="0"/>
              <a:t> </a:t>
            </a:r>
            <a:r>
              <a:rPr lang="ru-RU" dirty="0" err="1"/>
              <a:t>коммерциялық</a:t>
            </a:r>
            <a:r>
              <a:rPr lang="ru-RU" dirty="0"/>
              <a:t> </a:t>
            </a:r>
            <a:r>
              <a:rPr lang="ru-RU" dirty="0" err="1"/>
              <a:t>айналмдағы</a:t>
            </a:r>
            <a:r>
              <a:rPr lang="ru-RU" dirty="0"/>
              <a:t> </a:t>
            </a:r>
            <a:r>
              <a:rPr lang="ru-RU" dirty="0" err="1"/>
              <a:t>қаражаттардың</a:t>
            </a:r>
            <a:r>
              <a:rPr lang="ru-RU" dirty="0"/>
              <a:t> </a:t>
            </a:r>
            <a:r>
              <a:rPr lang="ru-RU" dirty="0" err="1"/>
              <a:t>көбеюіне</a:t>
            </a:r>
            <a:r>
              <a:rPr lang="ru-RU" dirty="0"/>
              <a:t> </a:t>
            </a:r>
            <a:r>
              <a:rPr lang="ru-RU" dirty="0" err="1"/>
              <a:t>әкеледі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Пайдың</a:t>
            </a:r>
            <a:r>
              <a:rPr lang="ru-RU" dirty="0" smtClean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иемденушісі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қызметінің</a:t>
            </a:r>
            <a:r>
              <a:rPr lang="ru-RU" dirty="0"/>
              <a:t> </a:t>
            </a:r>
            <a:r>
              <a:rPr lang="ru-RU" dirty="0" err="1"/>
              <a:t>айқындығы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минималды</a:t>
            </a:r>
            <a:r>
              <a:rPr lang="ru-RU" dirty="0"/>
              <a:t> </a:t>
            </a:r>
            <a:r>
              <a:rPr lang="ru-RU" dirty="0" err="1"/>
              <a:t>инвестициялардың</a:t>
            </a:r>
            <a:r>
              <a:rPr lang="ru-RU" dirty="0"/>
              <a:t> </a:t>
            </a:r>
            <a:r>
              <a:rPr lang="ru-RU" dirty="0" err="1"/>
              <a:t>салыстырмалы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сомасы</a:t>
            </a:r>
            <a:r>
              <a:rPr lang="ru-RU" dirty="0"/>
              <a:t> ИПҚ </a:t>
            </a:r>
            <a:r>
              <a:rPr lang="ru-RU" dirty="0" err="1"/>
              <a:t>банктерге</a:t>
            </a:r>
            <a:r>
              <a:rPr lang="ru-RU" dirty="0"/>
              <a:t> </a:t>
            </a:r>
            <a:r>
              <a:rPr lang="ru-RU" dirty="0" err="1"/>
              <a:t>бәсекелес</a:t>
            </a:r>
            <a:r>
              <a:rPr lang="ru-RU" dirty="0"/>
              <a:t> </a:t>
            </a:r>
            <a:r>
              <a:rPr lang="ru-RU" dirty="0" err="1"/>
              <a:t>жасайды</a:t>
            </a:r>
            <a:r>
              <a:rPr lang="ru-RU" dirty="0"/>
              <a:t>. </a:t>
            </a:r>
            <a:r>
              <a:rPr lang="ru-RU" dirty="0" err="1"/>
              <a:t>Инвестиялық</a:t>
            </a:r>
            <a:r>
              <a:rPr lang="ru-RU" dirty="0"/>
              <a:t> </a:t>
            </a:r>
            <a:r>
              <a:rPr lang="ru-RU" dirty="0" err="1"/>
              <a:t>қорлар</a:t>
            </a:r>
            <a:r>
              <a:rPr lang="ru-RU" dirty="0"/>
              <a:t> </a:t>
            </a:r>
            <a:r>
              <a:rPr lang="ru-RU" dirty="0" err="1"/>
              <a:t>нарығының</a:t>
            </a:r>
            <a:r>
              <a:rPr lang="ru-RU" dirty="0"/>
              <a:t> </a:t>
            </a:r>
            <a:r>
              <a:rPr lang="ru-RU" dirty="0" err="1"/>
              <a:t>әлемдік</a:t>
            </a:r>
            <a:r>
              <a:rPr lang="ru-RU" dirty="0"/>
              <a:t> </a:t>
            </a:r>
            <a:r>
              <a:rPr lang="ru-RU" dirty="0" err="1"/>
              <a:t>көрсеткіштерімен</a:t>
            </a:r>
            <a:r>
              <a:rPr lang="ru-RU" dirty="0"/>
              <a:t> </a:t>
            </a:r>
            <a:r>
              <a:rPr lang="ru-RU" dirty="0" err="1"/>
              <a:t>салыстырғанда</a:t>
            </a:r>
            <a:r>
              <a:rPr lang="ru-RU" dirty="0"/>
              <a:t>, </a:t>
            </a:r>
            <a:r>
              <a:rPr lang="ru-RU" dirty="0" err="1"/>
              <a:t>қазақстандық</a:t>
            </a:r>
            <a:r>
              <a:rPr lang="ru-RU" dirty="0"/>
              <a:t> </a:t>
            </a:r>
            <a:r>
              <a:rPr lang="ru-RU" dirty="0" err="1"/>
              <a:t>қорлар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аз.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889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052736"/>
            <a:ext cx="7408333" cy="5073427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Меншікті</a:t>
            </a:r>
            <a:r>
              <a:rPr lang="ru-RU" dirty="0"/>
              <a:t> </a:t>
            </a:r>
            <a:r>
              <a:rPr lang="ru-RU" dirty="0" err="1"/>
              <a:t>акциялар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дивидендтер</a:t>
            </a:r>
            <a:r>
              <a:rPr lang="ru-RU" dirty="0"/>
              <a:t> </a:t>
            </a:r>
            <a:r>
              <a:rPr lang="ru-RU" dirty="0" err="1"/>
              <a:t>төлеу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акционерлік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агенті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err="1" smtClean="0">
                <a:solidFill>
                  <a:srgbClr val="FF0000"/>
                </a:solidFill>
              </a:rPr>
              <a:t>Табыс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салығын</a:t>
            </a:r>
            <a:r>
              <a:rPr lang="ru-RU" b="1" dirty="0">
                <a:solidFill>
                  <a:srgbClr val="FF0000"/>
                </a:solidFill>
              </a:rPr>
              <a:t> (</a:t>
            </a:r>
            <a:r>
              <a:rPr lang="ru-RU" b="1" dirty="0" err="1">
                <a:solidFill>
                  <a:srgbClr val="FF0000"/>
                </a:solidFill>
              </a:rPr>
              <a:t>акционерлер</a:t>
            </a:r>
            <a:r>
              <a:rPr lang="ru-RU" b="1" dirty="0">
                <a:solidFill>
                  <a:srgbClr val="FF0000"/>
                </a:solidFill>
              </a:rPr>
              <a:t> - </a:t>
            </a:r>
            <a:r>
              <a:rPr lang="ru-RU" b="1" dirty="0" err="1">
                <a:solidFill>
                  <a:srgbClr val="FF0000"/>
                </a:solidFill>
              </a:rPr>
              <a:t>заңды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тұлғалар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үшін</a:t>
            </a:r>
            <a:r>
              <a:rPr lang="ru-RU" b="1" dirty="0">
                <a:solidFill>
                  <a:srgbClr val="FF0000"/>
                </a:solidFill>
              </a:rPr>
              <a:t>) </a:t>
            </a:r>
            <a:r>
              <a:rPr lang="ru-RU" b="1" dirty="0" err="1">
                <a:solidFill>
                  <a:srgbClr val="FF0000"/>
                </a:solidFill>
              </a:rPr>
              <a:t>және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жеке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табыс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салығын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есептеу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тәртіпте</a:t>
            </a:r>
            <a:r>
              <a:rPr lang="ru-RU" dirty="0"/>
              <a:t> </a:t>
            </a:r>
            <a:r>
              <a:rPr lang="ru-RU" dirty="0" err="1"/>
              <a:t>жүргізіледі</a:t>
            </a:r>
            <a:r>
              <a:rPr lang="ru-RU" dirty="0" smtClean="0"/>
              <a:t>. </a:t>
            </a:r>
            <a:r>
              <a:rPr lang="ru-RU" dirty="0" err="1" smtClean="0"/>
              <a:t>Акционерлік</a:t>
            </a:r>
            <a:r>
              <a:rPr lang="ru-RU" dirty="0" smtClean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қордың</a:t>
            </a:r>
            <a:r>
              <a:rPr lang="ru-RU" dirty="0"/>
              <a:t> </a:t>
            </a:r>
            <a:r>
              <a:rPr lang="ru-RU" dirty="0" err="1"/>
              <a:t>акционерлері</a:t>
            </a:r>
            <a:r>
              <a:rPr lang="ru-RU" dirty="0"/>
              <a:t> </a:t>
            </a:r>
            <a:r>
              <a:rPr lang="ru-RU" dirty="0" err="1"/>
              <a:t>заңнамада</a:t>
            </a:r>
            <a:r>
              <a:rPr lang="ru-RU" dirty="0"/>
              <a:t> </a:t>
            </a:r>
            <a:r>
              <a:rPr lang="ru-RU" dirty="0" err="1"/>
              <a:t>белгіленген</a:t>
            </a:r>
            <a:r>
              <a:rPr lang="ru-RU" dirty="0"/>
              <a:t> </a:t>
            </a:r>
            <a:r>
              <a:rPr lang="ru-RU" dirty="0" err="1"/>
              <a:t>тәртіппен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акцияларын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алуды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етуге</a:t>
            </a:r>
            <a:r>
              <a:rPr lang="ru-RU" dirty="0"/>
              <a:t> </a:t>
            </a:r>
            <a:r>
              <a:rPr lang="ru-RU" dirty="0" err="1"/>
              <a:t>құқылы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/>
              <a:t>салу </a:t>
            </a:r>
            <a:r>
              <a:rPr lang="ru-RU" dirty="0" err="1"/>
              <a:t>мақсатындағы</a:t>
            </a:r>
            <a:r>
              <a:rPr lang="ru-RU" dirty="0"/>
              <a:t>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операциялардың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нәтижесі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қағаздардың</a:t>
            </a:r>
            <a:r>
              <a:rPr lang="ru-RU" dirty="0"/>
              <a:t> </a:t>
            </a:r>
            <a:r>
              <a:rPr lang="ru-RU" dirty="0" err="1"/>
              <a:t>ұйымдастырылған</a:t>
            </a:r>
            <a:r>
              <a:rPr lang="ru-RU" dirty="0"/>
              <a:t> </a:t>
            </a:r>
            <a:r>
              <a:rPr lang="ru-RU" dirty="0" err="1"/>
              <a:t>нарығында</a:t>
            </a:r>
            <a:r>
              <a:rPr lang="ru-RU" dirty="0"/>
              <a:t> </a:t>
            </a:r>
            <a:r>
              <a:rPr lang="ru-RU" dirty="0" err="1"/>
              <a:t>сатылатын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сатылмайтын</a:t>
            </a:r>
            <a:r>
              <a:rPr lang="ru-RU" dirty="0"/>
              <a:t> </a:t>
            </a:r>
            <a:r>
              <a:rPr lang="ru-RU" dirty="0" err="1"/>
              <a:t>акцияларға</a:t>
            </a:r>
            <a:r>
              <a:rPr lang="ru-RU" dirty="0"/>
              <a:t> </a:t>
            </a:r>
            <a:r>
              <a:rPr lang="ru-RU" dirty="0" err="1"/>
              <a:t>тән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тәртіпке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6763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08720"/>
            <a:ext cx="7876397" cy="5217443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/>
              <a:t>Ыңғайлылық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ru-RU" b="1" dirty="0" err="1"/>
              <a:t>салықтық</a:t>
            </a:r>
            <a:r>
              <a:rPr lang="ru-RU" b="1" dirty="0"/>
              <a:t> </a:t>
            </a:r>
            <a:r>
              <a:rPr lang="ru-RU" b="1" dirty="0" err="1" smtClean="0"/>
              <a:t>жеңілдіктер</a:t>
            </a:r>
            <a:r>
              <a:rPr lang="ru-RU" b="1" dirty="0" smtClean="0"/>
              <a:t> </a:t>
            </a:r>
            <a:r>
              <a:rPr lang="ru-RU" dirty="0" err="1" smtClean="0"/>
              <a:t>келесіге</a:t>
            </a:r>
            <a:r>
              <a:rPr lang="ru-RU" dirty="0" smtClean="0"/>
              <a:t> </a:t>
            </a:r>
            <a:r>
              <a:rPr lang="ru-RU" dirty="0" err="1"/>
              <a:t>негізделеді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пайларды</a:t>
            </a:r>
            <a:r>
              <a:rPr lang="ru-RU" dirty="0"/>
              <a:t> </a:t>
            </a:r>
            <a:r>
              <a:rPr lang="ru-RU" dirty="0" err="1"/>
              <a:t>сату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депозит </a:t>
            </a:r>
            <a:r>
              <a:rPr lang="ru-RU" dirty="0" err="1"/>
              <a:t>ашу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жабуға</a:t>
            </a:r>
            <a:r>
              <a:rPr lang="ru-RU" dirty="0"/>
              <a:t> </a:t>
            </a:r>
            <a:r>
              <a:rPr lang="ru-RU" dirty="0" err="1"/>
              <a:t>қарағанда</a:t>
            </a:r>
            <a:r>
              <a:rPr lang="ru-RU" dirty="0"/>
              <a:t> </a:t>
            </a:r>
            <a:r>
              <a:rPr lang="ru-RU" dirty="0" err="1"/>
              <a:t>қиын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. </a:t>
            </a:r>
            <a:r>
              <a:rPr lang="ru-RU" dirty="0" err="1"/>
              <a:t>Пайды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тұлғаға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құжаттар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: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куәлік</a:t>
            </a:r>
            <a:r>
              <a:rPr lang="ru-RU" dirty="0"/>
              <a:t>, СТН, </a:t>
            </a:r>
            <a:r>
              <a:rPr lang="ru-RU" dirty="0" err="1"/>
              <a:t>банктік</a:t>
            </a:r>
            <a:r>
              <a:rPr lang="ru-RU" dirty="0"/>
              <a:t> </a:t>
            </a:r>
            <a:r>
              <a:rPr lang="ru-RU" dirty="0" err="1"/>
              <a:t>ревизиттер</a:t>
            </a:r>
            <a:r>
              <a:rPr lang="ru-RU" dirty="0"/>
              <a:t> (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жағдайды</a:t>
            </a:r>
            <a:r>
              <a:rPr lang="ru-RU" dirty="0"/>
              <a:t>).</a:t>
            </a:r>
          </a:p>
          <a:p>
            <a:r>
              <a:rPr lang="ru-RU" dirty="0"/>
              <a:t>2) Пай –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</a:t>
            </a:r>
            <a:r>
              <a:rPr lang="ru-RU" dirty="0"/>
              <a:t>. </a:t>
            </a:r>
            <a:r>
              <a:rPr lang="ru-RU" dirty="0" err="1"/>
              <a:t>Пайды</a:t>
            </a:r>
            <a:r>
              <a:rPr lang="ru-RU" dirty="0"/>
              <a:t> </a:t>
            </a:r>
            <a:r>
              <a:rPr lang="ru-RU" dirty="0" err="1"/>
              <a:t>сыйға</a:t>
            </a:r>
            <a:r>
              <a:rPr lang="ru-RU" dirty="0"/>
              <a:t> </a:t>
            </a:r>
            <a:r>
              <a:rPr lang="ru-RU" dirty="0" err="1"/>
              <a:t>тартуға</a:t>
            </a:r>
            <a:r>
              <a:rPr lang="ru-RU" dirty="0"/>
              <a:t>, </a:t>
            </a:r>
            <a:r>
              <a:rPr lang="ru-RU" dirty="0" err="1"/>
              <a:t>мұраға</a:t>
            </a:r>
            <a:r>
              <a:rPr lang="ru-RU" dirty="0"/>
              <a:t> </a:t>
            </a:r>
            <a:r>
              <a:rPr lang="ru-RU" dirty="0" err="1"/>
              <a:t>қалдыруға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кепліге</a:t>
            </a:r>
            <a:r>
              <a:rPr lang="ru-RU" dirty="0"/>
              <a:t> </a:t>
            </a:r>
            <a:r>
              <a:rPr lang="ru-RU" dirty="0" err="1"/>
              <a:t>қоюға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Пай </a:t>
            </a:r>
            <a:r>
              <a:rPr lang="ru-RU" dirty="0" err="1"/>
              <a:t>құнының</a:t>
            </a:r>
            <a:r>
              <a:rPr lang="ru-RU" dirty="0"/>
              <a:t> </a:t>
            </a:r>
            <a:r>
              <a:rPr lang="ru-RU" dirty="0" err="1"/>
              <a:t>өсіміне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тұлғалар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 smtClean="0"/>
              <a:t>салынбайды</a:t>
            </a:r>
            <a:r>
              <a:rPr lang="ru-RU" dirty="0"/>
              <a:t>.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тұлғалар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пай </a:t>
            </a:r>
            <a:r>
              <a:rPr lang="ru-RU" dirty="0" err="1"/>
              <a:t>құнының</a:t>
            </a:r>
            <a:r>
              <a:rPr lang="ru-RU" dirty="0"/>
              <a:t> </a:t>
            </a:r>
            <a:r>
              <a:rPr lang="ru-RU" dirty="0" err="1"/>
              <a:t>өсімі</a:t>
            </a:r>
            <a:r>
              <a:rPr lang="ru-RU" dirty="0"/>
              <a:t> </a:t>
            </a:r>
            <a:r>
              <a:rPr lang="ru-RU" dirty="0" err="1"/>
              <a:t>жиынтық</a:t>
            </a:r>
            <a:r>
              <a:rPr lang="ru-RU" dirty="0"/>
              <a:t> </a:t>
            </a:r>
            <a:r>
              <a:rPr lang="ru-RU" dirty="0" err="1"/>
              <a:t>жылдық</a:t>
            </a:r>
            <a:r>
              <a:rPr lang="ru-RU" dirty="0"/>
              <a:t> </a:t>
            </a:r>
            <a:r>
              <a:rPr lang="ru-RU" dirty="0" err="1"/>
              <a:t>табысқа</a:t>
            </a:r>
            <a:r>
              <a:rPr lang="ru-RU" dirty="0"/>
              <a:t> </a:t>
            </a:r>
            <a:r>
              <a:rPr lang="ru-RU" dirty="0" err="1"/>
              <a:t>қосылады</a:t>
            </a:r>
            <a:r>
              <a:rPr lang="ru-RU" dirty="0"/>
              <a:t>.</a:t>
            </a:r>
          </a:p>
          <a:p>
            <a:r>
              <a:rPr lang="ru-RU" dirty="0"/>
              <a:t>3)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тараған</a:t>
            </a:r>
            <a:r>
              <a:rPr lang="ru-RU" dirty="0"/>
              <a:t> </a:t>
            </a:r>
            <a:r>
              <a:rPr lang="ru-RU" dirty="0" err="1"/>
              <a:t>жинақтау</a:t>
            </a:r>
            <a:r>
              <a:rPr lang="ru-RU" dirty="0"/>
              <a:t> мен </a:t>
            </a:r>
            <a:r>
              <a:rPr lang="ru-RU" dirty="0" err="1"/>
              <a:t>инвестициялау</a:t>
            </a:r>
            <a:r>
              <a:rPr lang="ru-RU" dirty="0"/>
              <a:t> </a:t>
            </a:r>
            <a:r>
              <a:rPr lang="ru-RU" dirty="0" err="1"/>
              <a:t>құралдарымен</a:t>
            </a:r>
            <a:r>
              <a:rPr lang="ru-RU" dirty="0"/>
              <a:t> </a:t>
            </a:r>
            <a:r>
              <a:rPr lang="ru-RU" dirty="0" err="1"/>
              <a:t>салыстырғанда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қорларға</a:t>
            </a:r>
            <a:r>
              <a:rPr lang="ru-RU" dirty="0"/>
              <a:t> </a:t>
            </a:r>
            <a:r>
              <a:rPr lang="ru-RU" dirty="0" err="1"/>
              <a:t>салым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бірқатар</a:t>
            </a:r>
            <a:r>
              <a:rPr lang="ru-RU" dirty="0"/>
              <a:t> </a:t>
            </a:r>
            <a:r>
              <a:rPr lang="ru-RU" dirty="0" err="1"/>
              <a:t>арқтықшылықтары</a:t>
            </a:r>
            <a:r>
              <a:rPr lang="ru-RU" dirty="0"/>
              <a:t> бар, </a:t>
            </a:r>
            <a:r>
              <a:rPr lang="ru-RU" dirty="0" err="1"/>
              <a:t>атап</a:t>
            </a:r>
            <a:r>
              <a:rPr lang="ru-RU" dirty="0"/>
              <a:t> </a:t>
            </a:r>
            <a:r>
              <a:rPr lang="ru-RU" dirty="0" err="1"/>
              <a:t>өтсек</a:t>
            </a:r>
            <a:r>
              <a:rPr lang="ru-RU" dirty="0"/>
              <a:t>, </a:t>
            </a:r>
            <a:r>
              <a:rPr lang="ru-RU" dirty="0" err="1"/>
              <a:t>инвестициялар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жоғңары</a:t>
            </a:r>
            <a:r>
              <a:rPr lang="ru-RU" dirty="0"/>
              <a:t> </a:t>
            </a:r>
            <a:r>
              <a:rPr lang="ru-RU" dirty="0" err="1"/>
              <a:t>табыстылық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мүмкіндігі</a:t>
            </a:r>
            <a:r>
              <a:rPr lang="ru-RU" dirty="0"/>
              <a:t>, </a:t>
            </a:r>
            <a:r>
              <a:rPr lang="ru-RU" dirty="0" err="1"/>
              <a:t>өтімділігі</a:t>
            </a:r>
            <a:r>
              <a:rPr lang="ru-RU" dirty="0"/>
              <a:t>,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әртараптандырудың</a:t>
            </a:r>
            <a:r>
              <a:rPr lang="ru-RU" dirty="0"/>
              <a:t> </a:t>
            </a:r>
            <a:r>
              <a:rPr lang="ru-RU" dirty="0" err="1"/>
              <a:t>арқасында</a:t>
            </a:r>
            <a:r>
              <a:rPr lang="ru-RU" dirty="0"/>
              <a:t> </a:t>
            </a:r>
            <a:r>
              <a:rPr lang="ru-RU" dirty="0" err="1"/>
              <a:t>жекелеген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қағаздармен</a:t>
            </a:r>
            <a:r>
              <a:rPr lang="ru-RU" dirty="0"/>
              <a:t> </a:t>
            </a:r>
            <a:r>
              <a:rPr lang="ru-RU" dirty="0" err="1"/>
              <a:t>салыстырғанда</a:t>
            </a:r>
            <a:r>
              <a:rPr lang="ru-RU" dirty="0"/>
              <a:t> </a:t>
            </a:r>
            <a:r>
              <a:rPr lang="ru-RU" dirty="0" err="1"/>
              <a:t>тәуекел</a:t>
            </a:r>
            <a:r>
              <a:rPr lang="ru-RU" dirty="0"/>
              <a:t> </a:t>
            </a:r>
            <a:r>
              <a:rPr lang="ru-RU" dirty="0" err="1"/>
              <a:t>деңгейінің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, </a:t>
            </a:r>
            <a:r>
              <a:rPr lang="ru-RU" dirty="0" err="1"/>
              <a:t>жинақтау</a:t>
            </a:r>
            <a:r>
              <a:rPr lang="ru-RU" dirty="0"/>
              <a:t> мен </a:t>
            </a:r>
            <a:r>
              <a:rPr lang="ru-RU" dirty="0" err="1"/>
              <a:t>инвестициялаудың</a:t>
            </a:r>
            <a:r>
              <a:rPr lang="ru-RU" dirty="0"/>
              <a:t> </a:t>
            </a:r>
            <a:r>
              <a:rPr lang="ru-RU" dirty="0" err="1"/>
              <a:t>дәстүрлі</a:t>
            </a:r>
            <a:r>
              <a:rPr lang="ru-RU" dirty="0"/>
              <a:t> </a:t>
            </a:r>
            <a:r>
              <a:rPr lang="ru-RU" dirty="0" err="1"/>
              <a:t>құралдары</a:t>
            </a:r>
            <a:r>
              <a:rPr lang="ru-RU" dirty="0"/>
              <a:t> </a:t>
            </a:r>
            <a:r>
              <a:rPr lang="ru-RU" dirty="0" err="1"/>
              <a:t>артықшылықтардың</a:t>
            </a:r>
            <a:r>
              <a:rPr lang="ru-RU" dirty="0"/>
              <a:t>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шоғырлануын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алмайды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644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заңдылықтары</a:t>
            </a:r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ретті</a:t>
            </a:r>
            <a:r>
              <a:rPr lang="ru-RU" dirty="0"/>
              <a:t> </a:t>
            </a:r>
            <a:r>
              <a:rPr lang="ru-RU" dirty="0" err="1"/>
              <a:t>нарықтың</a:t>
            </a:r>
            <a:r>
              <a:rPr lang="ru-RU" dirty="0"/>
              <a:t> </a:t>
            </a:r>
            <a:r>
              <a:rPr lang="ru-RU" dirty="0" err="1"/>
              <a:t>дамуына</a:t>
            </a:r>
            <a:r>
              <a:rPr lang="ru-RU" dirty="0"/>
              <a:t> </a:t>
            </a:r>
            <a:r>
              <a:rPr lang="ru-RU" dirty="0" err="1"/>
              <a:t>жол</a:t>
            </a:r>
            <a:r>
              <a:rPr lang="ru-RU" dirty="0"/>
              <a:t> </a:t>
            </a:r>
            <a:r>
              <a:rPr lang="ru-RU" dirty="0" err="1"/>
              <a:t>бермейді.Салымшы</a:t>
            </a:r>
            <a:r>
              <a:rPr lang="ru-RU" dirty="0"/>
              <a:t> </a:t>
            </a:r>
            <a:r>
              <a:rPr lang="ru-RU" dirty="0" err="1"/>
              <a:t>өзіне</a:t>
            </a:r>
            <a:r>
              <a:rPr lang="ru-RU" dirty="0"/>
              <a:t> </a:t>
            </a:r>
            <a:r>
              <a:rPr lang="ru-RU" dirty="0" err="1"/>
              <a:t>тиісті</a:t>
            </a:r>
            <a:r>
              <a:rPr lang="ru-RU" dirty="0"/>
              <a:t> </a:t>
            </a:r>
            <a:r>
              <a:rPr lang="ru-RU" dirty="0" err="1"/>
              <a:t>пайды</a:t>
            </a:r>
            <a:r>
              <a:rPr lang="ru-RU" dirty="0"/>
              <a:t> </a:t>
            </a:r>
            <a:r>
              <a:rPr lang="ru-RU" dirty="0" err="1"/>
              <a:t>басқарушы</a:t>
            </a:r>
            <a:r>
              <a:rPr lang="ru-RU" dirty="0"/>
              <a:t> </a:t>
            </a:r>
            <a:r>
              <a:rPr lang="ru-RU" dirty="0" err="1"/>
              <a:t>компанияға</a:t>
            </a:r>
            <a:r>
              <a:rPr lang="ru-RU" dirty="0"/>
              <a:t> </a:t>
            </a:r>
            <a:r>
              <a:rPr lang="ru-RU" dirty="0" err="1"/>
              <a:t>емес,үшінші</a:t>
            </a:r>
            <a:r>
              <a:rPr lang="ru-RU" dirty="0"/>
              <a:t> </a:t>
            </a:r>
            <a:r>
              <a:rPr lang="ru-RU" dirty="0" err="1"/>
              <a:t>тұлғаға</a:t>
            </a:r>
            <a:r>
              <a:rPr lang="ru-RU" dirty="0"/>
              <a:t> </a:t>
            </a:r>
            <a:r>
              <a:rPr lang="ru-RU" dirty="0" err="1"/>
              <a:t>сатқан</a:t>
            </a:r>
            <a:r>
              <a:rPr lang="ru-RU" dirty="0"/>
              <a:t> </a:t>
            </a:r>
            <a:r>
              <a:rPr lang="ru-RU" dirty="0" err="1"/>
              <a:t>жағдайда,пай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қосылған</a:t>
            </a:r>
            <a:r>
              <a:rPr lang="ru-RU" dirty="0"/>
              <a:t> </a:t>
            </a:r>
            <a:r>
              <a:rPr lang="ru-RU" dirty="0" err="1"/>
              <a:t>құн</a:t>
            </a:r>
            <a:r>
              <a:rPr lang="ru-RU" dirty="0"/>
              <a:t> </a:t>
            </a:r>
            <a:r>
              <a:rPr lang="ru-RU" dirty="0" err="1"/>
              <a:t>салығын</a:t>
            </a:r>
            <a:r>
              <a:rPr lang="ru-RU" dirty="0"/>
              <a:t> </a:t>
            </a:r>
            <a:r>
              <a:rPr lang="ru-RU" dirty="0" err="1"/>
              <a:t>төлеу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/>
              <a:t>бірге</a:t>
            </a:r>
            <a:r>
              <a:rPr lang="ru-RU" dirty="0"/>
              <a:t> «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қорлар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» ҚР </a:t>
            </a:r>
            <a:r>
              <a:rPr lang="ru-RU" dirty="0" err="1"/>
              <a:t>Заңының</a:t>
            </a:r>
            <a:r>
              <a:rPr lang="ru-RU" dirty="0"/>
              <a:t> 12,21-ші </a:t>
            </a:r>
            <a:r>
              <a:rPr lang="ru-RU" dirty="0" err="1"/>
              <a:t>баптарына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тәуекелмен</a:t>
            </a:r>
            <a:r>
              <a:rPr lang="ru-RU" dirty="0"/>
              <a:t> </a:t>
            </a:r>
            <a:r>
              <a:rPr lang="ru-RU" dirty="0" err="1"/>
              <a:t>инвестицияланатын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пай </a:t>
            </a:r>
            <a:r>
              <a:rPr lang="ru-RU" dirty="0" err="1"/>
              <a:t>қорларын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акционерлік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қорлардың</a:t>
            </a:r>
            <a:r>
              <a:rPr lang="ru-RU" dirty="0"/>
              <a:t> </a:t>
            </a:r>
            <a:r>
              <a:rPr lang="ru-RU" dirty="0" err="1"/>
              <a:t>пайларын</a:t>
            </a:r>
            <a:r>
              <a:rPr lang="ru-RU" dirty="0"/>
              <a:t> </a:t>
            </a:r>
            <a:r>
              <a:rPr lang="ru-RU" dirty="0" err="1"/>
              <a:t>сауда</a:t>
            </a:r>
            <a:r>
              <a:rPr lang="ru-RU" dirty="0"/>
              <a:t> </a:t>
            </a:r>
            <a:r>
              <a:rPr lang="ru-RU" dirty="0" err="1"/>
              <a:t>жүйесінде</a:t>
            </a:r>
            <a:r>
              <a:rPr lang="ru-RU" dirty="0"/>
              <a:t> </a:t>
            </a:r>
            <a:r>
              <a:rPr lang="ru-RU" dirty="0" err="1"/>
              <a:t>орналастыруға</a:t>
            </a:r>
            <a:r>
              <a:rPr lang="ru-RU" dirty="0"/>
              <a:t> </a:t>
            </a:r>
            <a:r>
              <a:rPr lang="ru-RU" dirty="0" err="1"/>
              <a:t>жол</a:t>
            </a:r>
            <a:r>
              <a:rPr lang="ru-RU" dirty="0"/>
              <a:t> </a:t>
            </a:r>
            <a:r>
              <a:rPr lang="ru-RU" dirty="0" err="1"/>
              <a:t>берілмейді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Сондықтан</a:t>
            </a:r>
            <a:r>
              <a:rPr lang="ru-RU" dirty="0" smtClean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ретті</a:t>
            </a:r>
            <a:r>
              <a:rPr lang="ru-RU" dirty="0"/>
              <a:t> </a:t>
            </a:r>
            <a:r>
              <a:rPr lang="ru-RU" dirty="0" err="1"/>
              <a:t>нарықта</a:t>
            </a:r>
            <a:r>
              <a:rPr lang="ru-RU" dirty="0"/>
              <a:t> тек </a:t>
            </a:r>
            <a:r>
              <a:rPr lang="ru-RU" dirty="0" err="1"/>
              <a:t>қана</a:t>
            </a:r>
            <a:r>
              <a:rPr lang="ru-RU" dirty="0"/>
              <a:t> </a:t>
            </a:r>
            <a:r>
              <a:rPr lang="ru-RU" dirty="0" err="1"/>
              <a:t>аралық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жабық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пай </a:t>
            </a:r>
            <a:r>
              <a:rPr lang="ru-RU" dirty="0" err="1"/>
              <a:t>қорларының</a:t>
            </a:r>
            <a:r>
              <a:rPr lang="ru-RU" dirty="0"/>
              <a:t> </a:t>
            </a:r>
            <a:r>
              <a:rPr lang="ru-RU" dirty="0" err="1"/>
              <a:t>пайлары</a:t>
            </a:r>
            <a:r>
              <a:rPr lang="ru-RU" dirty="0"/>
              <a:t> </a:t>
            </a:r>
            <a:r>
              <a:rPr lang="ru-RU" dirty="0" err="1"/>
              <a:t>айналыста</a:t>
            </a:r>
            <a:r>
              <a:rPr lang="ru-RU" dirty="0"/>
              <a:t> бола </a:t>
            </a:r>
            <a:r>
              <a:rPr lang="ru-RU" dirty="0" err="1"/>
              <a:t>алады</a:t>
            </a:r>
            <a:r>
              <a:rPr lang="ru-RU" dirty="0"/>
              <a:t>. Осы </a:t>
            </a:r>
            <a:r>
              <a:rPr lang="ru-RU" dirty="0" err="1"/>
              <a:t>себептен</a:t>
            </a:r>
            <a:r>
              <a:rPr lang="ru-RU" dirty="0"/>
              <a:t> </a:t>
            </a:r>
            <a:r>
              <a:rPr lang="ru-RU" dirty="0" err="1"/>
              <a:t>пайларды</a:t>
            </a:r>
            <a:r>
              <a:rPr lang="ru-RU" dirty="0"/>
              <a:t> </a:t>
            </a:r>
            <a:r>
              <a:rPr lang="ru-RU" dirty="0" err="1"/>
              <a:t>үшінші</a:t>
            </a:r>
            <a:r>
              <a:rPr lang="ru-RU" dirty="0"/>
              <a:t> </a:t>
            </a:r>
            <a:r>
              <a:rPr lang="ru-RU" dirty="0" err="1"/>
              <a:t>тұлғаға</a:t>
            </a:r>
            <a:r>
              <a:rPr lang="ru-RU" dirty="0"/>
              <a:t> </a:t>
            </a:r>
            <a:r>
              <a:rPr lang="ru-RU" dirty="0" err="1"/>
              <a:t>сатқанда</a:t>
            </a:r>
            <a:r>
              <a:rPr lang="ru-RU" dirty="0"/>
              <a:t> </a:t>
            </a:r>
            <a:r>
              <a:rPr lang="ru-RU" dirty="0" err="1"/>
              <a:t>өсімге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салықты</a:t>
            </a:r>
            <a:r>
              <a:rPr lang="ru-RU" dirty="0"/>
              <a:t> </a:t>
            </a:r>
            <a:r>
              <a:rPr lang="ru-RU" dirty="0" err="1"/>
              <a:t>заңнамалық</a:t>
            </a:r>
            <a:r>
              <a:rPr lang="ru-RU" dirty="0"/>
              <a:t> </a:t>
            </a:r>
            <a:r>
              <a:rPr lang="ru-RU" dirty="0" err="1"/>
              <a:t>негізде</a:t>
            </a:r>
            <a:r>
              <a:rPr lang="ru-RU" dirty="0"/>
              <a:t> </a:t>
            </a:r>
            <a:r>
              <a:rPr lang="ru-RU" dirty="0" err="1"/>
              <a:t>төмендету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мүлдем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тастаудың</a:t>
            </a:r>
            <a:r>
              <a:rPr lang="ru-RU" dirty="0"/>
              <a:t> </a:t>
            </a:r>
            <a:r>
              <a:rPr lang="ru-RU" dirty="0" err="1"/>
              <a:t>жолдарын</a:t>
            </a:r>
            <a:r>
              <a:rPr lang="ru-RU" dirty="0"/>
              <a:t> </a:t>
            </a:r>
            <a:r>
              <a:rPr lang="ru-RU" dirty="0" err="1"/>
              <a:t>қарастырған</a:t>
            </a:r>
            <a:r>
              <a:rPr lang="ru-RU" dirty="0"/>
              <a:t> </a:t>
            </a:r>
            <a:r>
              <a:rPr lang="ru-RU" dirty="0" err="1"/>
              <a:t>жөн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6656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124744"/>
            <a:ext cx="7408333" cy="5001419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Пайлық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активтерінің</a:t>
            </a:r>
            <a:r>
              <a:rPr lang="ru-RU" dirty="0"/>
              <a:t> </a:t>
            </a:r>
            <a:r>
              <a:rPr lang="ru-RU" dirty="0" err="1" smtClean="0"/>
              <a:t>құрамына</a:t>
            </a:r>
            <a:r>
              <a:rPr lang="ru-RU" dirty="0" smtClean="0"/>
              <a:t> </a:t>
            </a:r>
            <a:r>
              <a:rPr lang="ru-RU" dirty="0" err="1"/>
              <a:t>кіретін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объектілері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пайлық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қордың</a:t>
            </a:r>
            <a:r>
              <a:rPr lang="ru-RU" dirty="0"/>
              <a:t> </a:t>
            </a:r>
            <a:r>
              <a:rPr lang="ru-RU" dirty="0" err="1"/>
              <a:t>басқарушы</a:t>
            </a:r>
            <a:r>
              <a:rPr lang="ru-RU" dirty="0"/>
              <a:t> </a:t>
            </a:r>
            <a:r>
              <a:rPr lang="ru-RU" dirty="0" err="1"/>
              <a:t>компаниясы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төлеуші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 smtClean="0"/>
              <a:t>Заңды</a:t>
            </a:r>
            <a:r>
              <a:rPr lang="ru-RU" dirty="0" smtClean="0"/>
              <a:t> </a:t>
            </a:r>
            <a:r>
              <a:rPr lang="ru-RU" dirty="0" err="1"/>
              <a:t>тұлғалар</a:t>
            </a:r>
            <a:r>
              <a:rPr lang="ru-RU" dirty="0"/>
              <a:t> мен дара </a:t>
            </a:r>
            <a:r>
              <a:rPr lang="ru-RU" dirty="0" err="1"/>
              <a:t>кәсіпкерлер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құрал-жабдықтар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жилжымайтын</a:t>
            </a:r>
            <a:r>
              <a:rPr lang="ru-RU" dirty="0"/>
              <a:t> </a:t>
            </a:r>
            <a:r>
              <a:rPr lang="ru-RU" dirty="0" err="1"/>
              <a:t>мүлікке</a:t>
            </a:r>
            <a:r>
              <a:rPr lang="ru-RU" dirty="0"/>
              <a:t> </a:t>
            </a:r>
            <a:r>
              <a:rPr lang="ru-RU" dirty="0" err="1"/>
              <a:t>инвестициялар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,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аумағындағы</a:t>
            </a:r>
            <a:r>
              <a:rPr lang="ru-RU" dirty="0"/>
              <a:t> </a:t>
            </a:r>
            <a:r>
              <a:rPr lang="ru-RU" dirty="0" err="1"/>
              <a:t>ғимараттар</a:t>
            </a:r>
            <a:r>
              <a:rPr lang="ru-RU" dirty="0"/>
              <a:t>, </a:t>
            </a:r>
            <a:r>
              <a:rPr lang="ru-RU" dirty="0" err="1"/>
              <a:t>құрылыстар</a:t>
            </a:r>
            <a:r>
              <a:rPr lang="ru-RU" dirty="0"/>
              <a:t>, </a:t>
            </a:r>
            <a:r>
              <a:rPr lang="ru-RU" dirty="0" err="1"/>
              <a:t>тұрғын</a:t>
            </a:r>
            <a:r>
              <a:rPr lang="ru-RU" dirty="0"/>
              <a:t> </a:t>
            </a:r>
            <a:r>
              <a:rPr lang="ru-RU" dirty="0" err="1"/>
              <a:t>үй</a:t>
            </a:r>
            <a:r>
              <a:rPr lang="ru-RU" dirty="0"/>
              <a:t> </a:t>
            </a:r>
            <a:r>
              <a:rPr lang="ru-RU" dirty="0" err="1"/>
              <a:t>құрылысы</a:t>
            </a:r>
            <a:r>
              <a:rPr lang="ru-RU" dirty="0"/>
              <a:t>, </a:t>
            </a:r>
            <a:r>
              <a:rPr lang="ru-RU" dirty="0" err="1"/>
              <a:t>үй-жайлар</a:t>
            </a:r>
            <a:r>
              <a:rPr lang="ru-RU" dirty="0"/>
              <a:t>, </a:t>
            </a:r>
            <a:r>
              <a:rPr lang="ru-RU" dirty="0" err="1"/>
              <a:t>сендай-ақ</a:t>
            </a:r>
            <a:r>
              <a:rPr lang="ru-RU" dirty="0"/>
              <a:t> </a:t>
            </a:r>
            <a:r>
              <a:rPr lang="ru-RU" dirty="0" err="1"/>
              <a:t>жермен</a:t>
            </a:r>
            <a:r>
              <a:rPr lang="ru-RU" dirty="0"/>
              <a:t> </a:t>
            </a:r>
            <a:r>
              <a:rPr lang="ru-RU" dirty="0" err="1"/>
              <a:t>берік</a:t>
            </a:r>
            <a:r>
              <a:rPr lang="ru-RU" dirty="0"/>
              <a:t> </a:t>
            </a:r>
            <a:r>
              <a:rPr lang="ru-RU" dirty="0" err="1"/>
              <a:t>байланыстағы</a:t>
            </a:r>
            <a:r>
              <a:rPr lang="ru-RU" dirty="0"/>
              <a:t>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құрылыстар</a:t>
            </a:r>
            <a:r>
              <a:rPr lang="ru-RU" dirty="0"/>
              <a:t> (</a:t>
            </a:r>
            <a:r>
              <a:rPr lang="ru-RU" dirty="0" err="1"/>
              <a:t>бұдан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– </a:t>
            </a:r>
            <a:r>
              <a:rPr lang="ru-RU" dirty="0" err="1"/>
              <a:t>ғимараттар</a:t>
            </a:r>
            <a:r>
              <a:rPr lang="ru-RU" dirty="0"/>
              <a:t>)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объектісі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573339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124744"/>
            <a:ext cx="7804389" cy="5001419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қағаздармен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қорлардың</a:t>
            </a:r>
            <a:r>
              <a:rPr lang="ru-RU" dirty="0"/>
              <a:t> </a:t>
            </a:r>
            <a:r>
              <a:rPr lang="ru-RU" dirty="0" err="1"/>
              <a:t>акцияларымен</a:t>
            </a:r>
            <a:r>
              <a:rPr lang="ru-RU" dirty="0"/>
              <a:t> </a:t>
            </a:r>
            <a:r>
              <a:rPr lang="ru-RU" dirty="0" err="1"/>
              <a:t>операциялардан</a:t>
            </a:r>
            <a:r>
              <a:rPr lang="ru-RU" dirty="0"/>
              <a:t> </a:t>
            </a:r>
            <a:r>
              <a:rPr lang="ru-RU" dirty="0" err="1"/>
              <a:t>түсетін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табыс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жеке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табыс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салығы</a:t>
            </a:r>
            <a:r>
              <a:rPr lang="ru-RU" b="1" dirty="0">
                <a:solidFill>
                  <a:srgbClr val="FF0000"/>
                </a:solidFill>
              </a:rPr>
              <a:t> (ЖТС) </a:t>
            </a:r>
            <a:r>
              <a:rPr lang="ru-RU" b="1" dirty="0" err="1">
                <a:solidFill>
                  <a:srgbClr val="FF0000"/>
                </a:solidFill>
              </a:rPr>
              <a:t>болып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табылады</a:t>
            </a:r>
            <a:r>
              <a:rPr lang="ru-RU" dirty="0"/>
              <a:t>.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қағаздармен</a:t>
            </a:r>
            <a:r>
              <a:rPr lang="ru-RU" dirty="0"/>
              <a:t> </a:t>
            </a:r>
            <a:r>
              <a:rPr lang="ru-RU" dirty="0" err="1"/>
              <a:t>операциялардан</a:t>
            </a:r>
            <a:r>
              <a:rPr lang="ru-RU" dirty="0"/>
              <a:t> </a:t>
            </a:r>
            <a:r>
              <a:rPr lang="ru-RU" dirty="0" err="1"/>
              <a:t>түсетін</a:t>
            </a:r>
            <a:r>
              <a:rPr lang="ru-RU" dirty="0"/>
              <a:t> </a:t>
            </a:r>
            <a:r>
              <a:rPr lang="ru-RU" dirty="0" err="1"/>
              <a:t>табысқа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ерекшеліктері</a:t>
            </a:r>
            <a:r>
              <a:rPr lang="ru-RU" dirty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кодексінде</a:t>
            </a:r>
            <a:r>
              <a:rPr lang="ru-RU" dirty="0" smtClean="0"/>
              <a:t> </a:t>
            </a:r>
            <a:r>
              <a:rPr lang="ru-RU" dirty="0" err="1" smtClean="0"/>
              <a:t>сипатталған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 smtClean="0"/>
              <a:t>Инвестициялық</a:t>
            </a:r>
            <a:r>
              <a:rPr lang="ru-RU" dirty="0" smtClean="0"/>
              <a:t> </a:t>
            </a:r>
            <a:r>
              <a:rPr lang="ru-RU" dirty="0"/>
              <a:t>пай </a:t>
            </a:r>
            <a:r>
              <a:rPr lang="ru-RU" dirty="0" err="1"/>
              <a:t>қорын</a:t>
            </a:r>
            <a:r>
              <a:rPr lang="ru-RU" dirty="0"/>
              <a:t> </a:t>
            </a:r>
            <a:r>
              <a:rPr lang="ru-RU" dirty="0" err="1"/>
              <a:t>құрайтын</a:t>
            </a:r>
            <a:r>
              <a:rPr lang="ru-RU" dirty="0"/>
              <a:t> </a:t>
            </a:r>
            <a:r>
              <a:rPr lang="ru-RU" dirty="0" err="1"/>
              <a:t>мүлікке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ұйымдардың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мүлік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салығы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бойынша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салық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төлеуші</a:t>
            </a:r>
            <a:r>
              <a:rPr lang="ru-RU" b="1" dirty="0">
                <a:solidFill>
                  <a:srgbClr val="FF0000"/>
                </a:solidFill>
              </a:rPr>
              <a:t> ​​</a:t>
            </a:r>
            <a:r>
              <a:rPr lang="ru-RU" dirty="0" err="1"/>
              <a:t>сенімгерлік</a:t>
            </a:r>
            <a:r>
              <a:rPr lang="ru-RU" dirty="0"/>
              <a:t> </a:t>
            </a:r>
            <a:r>
              <a:rPr lang="ru-RU" dirty="0" err="1"/>
              <a:t>басқарудың</a:t>
            </a:r>
            <a:r>
              <a:rPr lang="ru-RU" dirty="0"/>
              <a:t> </a:t>
            </a:r>
            <a:r>
              <a:rPr lang="ru-RU" dirty="0" err="1"/>
              <a:t>құрылтайшылары</a:t>
            </a:r>
            <a:r>
              <a:rPr lang="ru-RU" dirty="0"/>
              <a:t> -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акциялардың</a:t>
            </a:r>
            <a:r>
              <a:rPr lang="ru-RU" dirty="0"/>
              <a:t> </a:t>
            </a:r>
            <a:r>
              <a:rPr lang="ru-RU" dirty="0" err="1"/>
              <a:t>меншік</a:t>
            </a:r>
            <a:r>
              <a:rPr lang="ru-RU" dirty="0"/>
              <a:t> </a:t>
            </a:r>
            <a:r>
              <a:rPr lang="ru-RU" dirty="0" err="1"/>
              <a:t>иелері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танылған</a:t>
            </a:r>
            <a:r>
              <a:rPr lang="ru-RU" dirty="0"/>
              <a:t> </a:t>
            </a:r>
            <a:r>
              <a:rPr lang="ru-RU" dirty="0" err="1"/>
              <a:t>ұйымдар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7750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/>
          <a:lstStyle/>
          <a:p>
            <a:r>
              <a:rPr lang="ru-RU" dirty="0" err="1"/>
              <a:t>Инвестицияларды</a:t>
            </a:r>
            <a:r>
              <a:rPr lang="ru-RU" dirty="0"/>
              <a:t> </a:t>
            </a:r>
            <a:r>
              <a:rPr lang="ru-RU" dirty="0" err="1"/>
              <a:t>таңдауға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факторлар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екеуін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тәуекелдер</a:t>
            </a:r>
            <a:r>
              <a:rPr lang="ru-RU" dirty="0"/>
              <a:t> мен </a:t>
            </a:r>
            <a:r>
              <a:rPr lang="ru-RU" dirty="0" err="1"/>
              <a:t>табыстылық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Рентабельділікті</a:t>
            </a:r>
            <a:r>
              <a:rPr lang="ru-RU" dirty="0"/>
              <a:t> </a:t>
            </a:r>
            <a:r>
              <a:rPr lang="ru-RU" dirty="0" err="1"/>
              <a:t>есептеу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әсерді</a:t>
            </a:r>
            <a:r>
              <a:rPr lang="ru-RU" dirty="0"/>
              <a:t> </a:t>
            </a:r>
            <a:r>
              <a:rPr lang="ru-RU" dirty="0" err="1"/>
              <a:t>ескеру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, </a:t>
            </a:r>
            <a:r>
              <a:rPr lang="ru-RU" dirty="0" err="1"/>
              <a:t>алайда</a:t>
            </a:r>
            <a:r>
              <a:rPr lang="ru-RU" dirty="0"/>
              <a:t>,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инвесторлардың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инвестицияларға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жүйесі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түсінігі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8426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/>
          <a:lstStyle/>
          <a:p>
            <a:pPr algn="just"/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Республикасында</a:t>
            </a:r>
            <a:r>
              <a:rPr lang="ru-RU" dirty="0"/>
              <a:t> </a:t>
            </a:r>
            <a:r>
              <a:rPr lang="ru-RU" dirty="0" err="1"/>
              <a:t>тіркелген</a:t>
            </a:r>
            <a:r>
              <a:rPr lang="ru-RU" dirty="0"/>
              <a:t> </a:t>
            </a:r>
            <a:r>
              <a:rPr lang="ru-RU" dirty="0" err="1"/>
              <a:t>эмитенттердің</a:t>
            </a:r>
            <a:r>
              <a:rPr lang="ru-RU" dirty="0"/>
              <a:t> </a:t>
            </a:r>
            <a:r>
              <a:rPr lang="ru-RU" dirty="0" err="1" smtClean="0"/>
              <a:t>акциялары</a:t>
            </a:r>
            <a:r>
              <a:rPr lang="ru-RU" dirty="0" smtClean="0"/>
              <a:t> </a:t>
            </a:r>
            <a:r>
              <a:rPr lang="ru-RU" dirty="0" err="1" smtClean="0"/>
              <a:t>Батыс</a:t>
            </a:r>
            <a:r>
              <a:rPr lang="ru-RU" dirty="0" smtClean="0"/>
              <a:t> </a:t>
            </a:r>
            <a:r>
              <a:rPr lang="ru-RU" dirty="0" err="1"/>
              <a:t>экономикасындағы</a:t>
            </a:r>
            <a:r>
              <a:rPr lang="ru-RU" dirty="0"/>
              <a:t> </a:t>
            </a:r>
            <a:r>
              <a:rPr lang="ru-RU" dirty="0" err="1"/>
              <a:t>эмиссиялық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</a:t>
            </a:r>
            <a:r>
              <a:rPr lang="ru-RU" dirty="0"/>
              <a:t> - </a:t>
            </a:r>
            <a:r>
              <a:rPr lang="ru-RU" dirty="0" err="1"/>
              <a:t>инвестицияның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тараған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 smtClean="0"/>
              <a:t>Қазақстанда</a:t>
            </a:r>
            <a:r>
              <a:rPr lang="ru-RU" dirty="0" smtClean="0"/>
              <a:t>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нарығының</a:t>
            </a:r>
            <a:r>
              <a:rPr lang="ru-RU" dirty="0"/>
              <a:t> </a:t>
            </a:r>
            <a:r>
              <a:rPr lang="ru-RU" dirty="0" err="1"/>
              <a:t>қалыптасуы</a:t>
            </a:r>
            <a:r>
              <a:rPr lang="ru-RU" dirty="0"/>
              <a:t> мен </a:t>
            </a:r>
            <a:r>
              <a:rPr lang="ru-RU" dirty="0" err="1"/>
              <a:t>дамуы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мемлекеттің</a:t>
            </a:r>
            <a:r>
              <a:rPr lang="ru-RU" dirty="0"/>
              <a:t> </a:t>
            </a:r>
            <a:r>
              <a:rPr lang="ru-RU" dirty="0" err="1"/>
              <a:t>елеулі</a:t>
            </a:r>
            <a:r>
              <a:rPr lang="ru-RU" dirty="0"/>
              <a:t> </a:t>
            </a:r>
            <a:r>
              <a:rPr lang="ru-RU" dirty="0" err="1"/>
              <a:t>қолдауымен</a:t>
            </a:r>
            <a:r>
              <a:rPr lang="ru-RU" dirty="0"/>
              <a:t> </a:t>
            </a:r>
            <a:r>
              <a:rPr lang="ru-RU" dirty="0" err="1"/>
              <a:t>жүріп</a:t>
            </a:r>
            <a:r>
              <a:rPr lang="ru-RU" dirty="0"/>
              <a:t> </a:t>
            </a:r>
            <a:r>
              <a:rPr lang="ru-RU" dirty="0" err="1"/>
              <a:t>жатыр</a:t>
            </a:r>
            <a:r>
              <a:rPr lang="ru-RU" dirty="0"/>
              <a:t>. </a:t>
            </a:r>
            <a:r>
              <a:rPr lang="ru-RU" dirty="0" err="1"/>
              <a:t>Қолдаудың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 -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биржасында</a:t>
            </a:r>
            <a:r>
              <a:rPr lang="ru-RU" dirty="0"/>
              <a:t> (</a:t>
            </a:r>
            <a:r>
              <a:rPr lang="en-US" dirty="0"/>
              <a:t>KASE) </a:t>
            </a:r>
            <a:r>
              <a:rPr lang="ru-RU" dirty="0" err="1"/>
              <a:t>жүргізілетін</a:t>
            </a:r>
            <a:r>
              <a:rPr lang="ru-RU" dirty="0"/>
              <a:t> </a:t>
            </a:r>
            <a:r>
              <a:rPr lang="ru-RU" dirty="0" err="1"/>
              <a:t>операциялардан</a:t>
            </a:r>
            <a:r>
              <a:rPr lang="ru-RU" dirty="0"/>
              <a:t> </a:t>
            </a:r>
            <a:r>
              <a:rPr lang="ru-RU" dirty="0" err="1"/>
              <a:t>түсетін</a:t>
            </a:r>
            <a:r>
              <a:rPr lang="ru-RU" dirty="0"/>
              <a:t> </a:t>
            </a:r>
            <a:r>
              <a:rPr lang="ru-RU" dirty="0" err="1"/>
              <a:t>табысқа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салудан</a:t>
            </a:r>
            <a:r>
              <a:rPr lang="ru-RU" dirty="0"/>
              <a:t> </a:t>
            </a:r>
            <a:r>
              <a:rPr lang="ru-RU" dirty="0" err="1"/>
              <a:t>босату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2286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268760"/>
            <a:ext cx="7408333" cy="4818848"/>
          </a:xfrm>
        </p:spPr>
        <p:txBody>
          <a:bodyPr>
            <a:normAutofit/>
          </a:bodyPr>
          <a:lstStyle/>
          <a:p>
            <a:r>
              <a:rPr lang="ru-RU" dirty="0"/>
              <a:t>Инвестор </a:t>
            </a:r>
            <a:r>
              <a:rPr lang="ru-RU" dirty="0" err="1"/>
              <a:t>өзіне</a:t>
            </a:r>
            <a:r>
              <a:rPr lang="ru-RU" dirty="0"/>
              <a:t> </a:t>
            </a:r>
            <a:r>
              <a:rPr lang="ru-RU" dirty="0" err="1"/>
              <a:t>тиесілі</a:t>
            </a:r>
            <a:r>
              <a:rPr lang="ru-RU" dirty="0"/>
              <a:t> </a:t>
            </a:r>
            <a:r>
              <a:rPr lang="ru-RU" dirty="0" err="1"/>
              <a:t>акцияларынан</a:t>
            </a:r>
            <a:r>
              <a:rPr lang="ru-RU" dirty="0"/>
              <a:t> </a:t>
            </a:r>
            <a:r>
              <a:rPr lang="ru-RU" dirty="0" err="1"/>
              <a:t>кірістің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түрін</a:t>
            </a:r>
            <a:r>
              <a:rPr lang="ru-RU" dirty="0"/>
              <a:t> - </a:t>
            </a:r>
            <a:r>
              <a:rPr lang="ru-RU" dirty="0" err="1"/>
              <a:t>дивидендтер</a:t>
            </a:r>
            <a:r>
              <a:rPr lang="ru-RU" dirty="0"/>
              <a:t> </a:t>
            </a:r>
            <a:r>
              <a:rPr lang="ru-RU" dirty="0" err="1"/>
              <a:t>түріндегі</a:t>
            </a:r>
            <a:r>
              <a:rPr lang="ru-RU" dirty="0"/>
              <a:t> </a:t>
            </a:r>
            <a:r>
              <a:rPr lang="ru-RU" dirty="0" err="1"/>
              <a:t>кірісті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сатудан</a:t>
            </a:r>
            <a:r>
              <a:rPr lang="ru-RU" dirty="0"/>
              <a:t> </a:t>
            </a:r>
            <a:r>
              <a:rPr lang="ru-RU" dirty="0" err="1"/>
              <a:t>түскен</a:t>
            </a:r>
            <a:r>
              <a:rPr lang="ru-RU" dirty="0"/>
              <a:t> </a:t>
            </a:r>
            <a:r>
              <a:rPr lang="ru-RU" dirty="0" err="1"/>
              <a:t>капиталдың</a:t>
            </a:r>
            <a:r>
              <a:rPr lang="ru-RU" dirty="0"/>
              <a:t> </a:t>
            </a:r>
            <a:r>
              <a:rPr lang="ru-RU" dirty="0" err="1"/>
              <a:t>өсуінен</a:t>
            </a:r>
            <a:r>
              <a:rPr lang="ru-RU" dirty="0"/>
              <a:t> </a:t>
            </a:r>
            <a:r>
              <a:rPr lang="ru-RU" dirty="0" err="1"/>
              <a:t>түсетін</a:t>
            </a:r>
            <a:r>
              <a:rPr lang="ru-RU" dirty="0"/>
              <a:t> </a:t>
            </a:r>
            <a:r>
              <a:rPr lang="ru-RU" dirty="0" err="1"/>
              <a:t>кірісті</a:t>
            </a:r>
            <a:r>
              <a:rPr lang="ru-RU" dirty="0"/>
              <a:t> ала </a:t>
            </a:r>
            <a:r>
              <a:rPr lang="ru-RU" dirty="0" err="1"/>
              <a:t>алады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Мұндай</a:t>
            </a:r>
            <a:r>
              <a:rPr lang="ru-RU" dirty="0" smtClean="0"/>
              <a:t> </a:t>
            </a:r>
            <a:r>
              <a:rPr lang="ru-RU" dirty="0" err="1"/>
              <a:t>дивидендтерді</a:t>
            </a:r>
            <a:r>
              <a:rPr lang="ru-RU" dirty="0"/>
              <a:t> </a:t>
            </a:r>
            <a:r>
              <a:rPr lang="ru-RU" dirty="0" err="1"/>
              <a:t>есептеу</a:t>
            </a:r>
            <a:r>
              <a:rPr lang="ru-RU" dirty="0"/>
              <a:t> </a:t>
            </a:r>
            <a:r>
              <a:rPr lang="ru-RU" dirty="0" err="1"/>
              <a:t>күніне</a:t>
            </a:r>
            <a:r>
              <a:rPr lang="ru-RU" dirty="0"/>
              <a:t> </a:t>
            </a:r>
            <a:r>
              <a:rPr lang="en-US" dirty="0"/>
              <a:t>KASE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биржасының</a:t>
            </a:r>
            <a:r>
              <a:rPr lang="ru-RU" dirty="0"/>
              <a:t> </a:t>
            </a:r>
            <a:r>
              <a:rPr lang="ru-RU" dirty="0" err="1"/>
              <a:t>ресми</a:t>
            </a:r>
            <a:r>
              <a:rPr lang="ru-RU" dirty="0"/>
              <a:t> </a:t>
            </a:r>
            <a:r>
              <a:rPr lang="ru-RU" dirty="0" err="1"/>
              <a:t>тізімінде</a:t>
            </a:r>
            <a:r>
              <a:rPr lang="ru-RU" dirty="0"/>
              <a:t> </a:t>
            </a:r>
            <a:r>
              <a:rPr lang="ru-RU" dirty="0" err="1"/>
              <a:t>тұрған</a:t>
            </a:r>
            <a:r>
              <a:rPr lang="ru-RU" dirty="0"/>
              <a:t> </a:t>
            </a:r>
            <a:r>
              <a:rPr lang="ru-RU" dirty="0" err="1"/>
              <a:t>акциялар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дивидендтер</a:t>
            </a:r>
            <a:r>
              <a:rPr lang="ru-RU" dirty="0"/>
              <a:t>, </a:t>
            </a:r>
            <a:r>
              <a:rPr lang="ru-RU" dirty="0" err="1"/>
              <a:t>сондай</a:t>
            </a:r>
            <a:r>
              <a:rPr lang="ru-RU" dirty="0"/>
              <a:t> -</a:t>
            </a:r>
            <a:r>
              <a:rPr lang="ru-RU" dirty="0" err="1"/>
              <a:t>ақ</a:t>
            </a:r>
            <a:r>
              <a:rPr lang="ru-RU" dirty="0"/>
              <a:t> </a:t>
            </a:r>
            <a:r>
              <a:rPr lang="ru-RU" dirty="0" err="1"/>
              <a:t>акцияларды</a:t>
            </a:r>
            <a:r>
              <a:rPr lang="ru-RU" dirty="0"/>
              <a:t> </a:t>
            </a:r>
            <a:r>
              <a:rPr lang="en-US" dirty="0"/>
              <a:t>KASE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биржасында</a:t>
            </a:r>
            <a:r>
              <a:rPr lang="ru-RU" dirty="0"/>
              <a:t>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сауда</a:t>
            </a:r>
            <a:r>
              <a:rPr lang="ru-RU" dirty="0"/>
              <a:t> -</a:t>
            </a:r>
            <a:r>
              <a:rPr lang="ru-RU" dirty="0" err="1"/>
              <a:t>саттықпен</a:t>
            </a:r>
            <a:r>
              <a:rPr lang="ru-RU" dirty="0"/>
              <a:t> </a:t>
            </a:r>
            <a:r>
              <a:rPr lang="ru-RU" dirty="0" err="1"/>
              <a:t>сату</a:t>
            </a:r>
            <a:r>
              <a:rPr lang="ru-RU" dirty="0"/>
              <a:t> </a:t>
            </a:r>
            <a:r>
              <a:rPr lang="ru-RU" dirty="0" err="1"/>
              <a:t>кезіндегі</a:t>
            </a:r>
            <a:r>
              <a:rPr lang="ru-RU" dirty="0"/>
              <a:t> </a:t>
            </a:r>
            <a:r>
              <a:rPr lang="ru-RU" dirty="0" err="1"/>
              <a:t>құн</a:t>
            </a:r>
            <a:r>
              <a:rPr lang="ru-RU" dirty="0"/>
              <a:t> </a:t>
            </a:r>
            <a:r>
              <a:rPr lang="ru-RU" dirty="0" err="1"/>
              <a:t>өсімі</a:t>
            </a:r>
            <a:r>
              <a:rPr lang="ru-RU" dirty="0"/>
              <a:t> 7 </a:t>
            </a:r>
            <a:r>
              <a:rPr lang="ru-RU" dirty="0" err="1"/>
              <a:t>тармақшасына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салудан</a:t>
            </a:r>
            <a:r>
              <a:rPr lang="ru-RU" dirty="0"/>
              <a:t> </a:t>
            </a:r>
            <a:r>
              <a:rPr lang="ru-RU" dirty="0" err="1"/>
              <a:t>босатылады</a:t>
            </a:r>
            <a:r>
              <a:rPr lang="ru-RU" dirty="0"/>
              <a:t>.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smtClean="0"/>
              <a:t>1 </a:t>
            </a:r>
            <a:r>
              <a:rPr lang="ru-RU" dirty="0"/>
              <a:t>-</a:t>
            </a:r>
            <a:r>
              <a:rPr lang="ru-RU" dirty="0" err="1"/>
              <a:t>тармағының</a:t>
            </a:r>
            <a:r>
              <a:rPr lang="ru-RU" dirty="0"/>
              <a:t> 16.</a:t>
            </a:r>
          </a:p>
        </p:txBody>
      </p:sp>
    </p:spTree>
    <p:extLst>
      <p:ext uri="{BB962C8B-B14F-4D97-AF65-F5344CB8AC3E}">
        <p14:creationId xmlns:p14="http://schemas.microsoft.com/office/powerpoint/2010/main" val="1112761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/>
          </a:bodyPr>
          <a:lstStyle/>
          <a:p>
            <a:r>
              <a:rPr lang="en-US" dirty="0"/>
              <a:t>KASE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биржасының</a:t>
            </a:r>
            <a:r>
              <a:rPr lang="ru-RU" dirty="0"/>
              <a:t> </a:t>
            </a:r>
            <a:r>
              <a:rPr lang="ru-RU" dirty="0" err="1"/>
              <a:t>ресми</a:t>
            </a:r>
            <a:r>
              <a:rPr lang="ru-RU" dirty="0"/>
              <a:t> </a:t>
            </a:r>
            <a:r>
              <a:rPr lang="ru-RU" dirty="0" err="1"/>
              <a:t>тізімінде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 </a:t>
            </a:r>
            <a:r>
              <a:rPr lang="ru-RU" dirty="0" err="1"/>
              <a:t>акциялар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дивидендтерге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кодексінің</a:t>
            </a:r>
            <a:r>
              <a:rPr lang="ru-RU" dirty="0"/>
              <a:t> 327 -</a:t>
            </a:r>
            <a:r>
              <a:rPr lang="ru-RU" dirty="0" err="1"/>
              <a:t>бабының</a:t>
            </a:r>
            <a:r>
              <a:rPr lang="ru-RU" dirty="0"/>
              <a:t> 1 -</a:t>
            </a:r>
            <a:r>
              <a:rPr lang="ru-RU" dirty="0" err="1"/>
              <a:t>тармақшасына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5%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салығы</a:t>
            </a:r>
            <a:r>
              <a:rPr lang="ru-RU" dirty="0"/>
              <a:t> </a:t>
            </a:r>
            <a:r>
              <a:rPr lang="ru-RU" dirty="0" err="1"/>
              <a:t>салынады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Алайда</a:t>
            </a:r>
            <a:r>
              <a:rPr lang="ru-RU" dirty="0"/>
              <a:t>,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кодексінің</a:t>
            </a:r>
            <a:r>
              <a:rPr lang="ru-RU" dirty="0"/>
              <a:t> 341 -бабы 1 -</a:t>
            </a:r>
            <a:r>
              <a:rPr lang="ru-RU" dirty="0" err="1"/>
              <a:t>тармағының</a:t>
            </a:r>
            <a:r>
              <a:rPr lang="ru-RU" dirty="0"/>
              <a:t> 8 -</a:t>
            </a:r>
            <a:r>
              <a:rPr lang="ru-RU" dirty="0" err="1"/>
              <a:t>тармақшасының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,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мезгілде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шарттар</a:t>
            </a:r>
            <a:r>
              <a:rPr lang="ru-RU" dirty="0"/>
              <a:t> </a:t>
            </a:r>
            <a:r>
              <a:rPr lang="ru-RU" dirty="0" err="1"/>
              <a:t>орындалса</a:t>
            </a:r>
            <a:r>
              <a:rPr lang="ru-RU" dirty="0"/>
              <a:t>, </a:t>
            </a:r>
            <a:r>
              <a:rPr lang="ru-RU" dirty="0" err="1"/>
              <a:t>дивидендтер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салудан</a:t>
            </a:r>
            <a:r>
              <a:rPr lang="ru-RU" dirty="0"/>
              <a:t> </a:t>
            </a:r>
            <a:r>
              <a:rPr lang="ru-RU" dirty="0" err="1"/>
              <a:t>босатылады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9732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>
                <a:solidFill>
                  <a:schemeClr val="tx1"/>
                </a:solidFill>
              </a:rPr>
              <a:t>Инвестициялық қорлар туралы түсінік</a:t>
            </a:r>
          </a:p>
          <a:p>
            <a:pPr marL="0" indent="0">
              <a:buNone/>
            </a:pPr>
            <a:r>
              <a:rPr lang="kk-KZ" b="1" dirty="0">
                <a:solidFill>
                  <a:schemeClr val="tx1"/>
                </a:solidFill>
              </a:rPr>
              <a:t> </a:t>
            </a:r>
            <a:endParaRPr lang="kk-KZ" b="1" dirty="0" smtClean="0">
              <a:solidFill>
                <a:schemeClr val="tx1"/>
              </a:solidFill>
            </a:endParaRPr>
          </a:p>
          <a:p>
            <a:r>
              <a:rPr lang="kk-KZ" b="1" dirty="0" smtClean="0">
                <a:solidFill>
                  <a:schemeClr val="tx1"/>
                </a:solidFill>
              </a:rPr>
              <a:t>Инвестициялық қорларға салық салуды анықтау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chemeClr val="tx1"/>
                </a:solidFill>
              </a:rPr>
              <a:t>Дәрістің жоспары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661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дивидендтер</a:t>
            </a:r>
            <a:r>
              <a:rPr lang="ru-RU" dirty="0"/>
              <a:t> </a:t>
            </a:r>
            <a:r>
              <a:rPr lang="ru-RU" dirty="0" err="1"/>
              <a:t>есептелген</a:t>
            </a:r>
            <a:r>
              <a:rPr lang="ru-RU" dirty="0"/>
              <a:t> </a:t>
            </a:r>
            <a:r>
              <a:rPr lang="ru-RU" dirty="0" err="1"/>
              <a:t>күні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төлеушіде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жылдан</a:t>
            </a:r>
            <a:r>
              <a:rPr lang="ru-RU" dirty="0"/>
              <a:t> </a:t>
            </a:r>
            <a:r>
              <a:rPr lang="ru-RU" dirty="0" err="1"/>
              <a:t>астам</a:t>
            </a:r>
            <a:r>
              <a:rPr lang="ru-RU" dirty="0"/>
              <a:t> дивиденд </a:t>
            </a:r>
            <a:r>
              <a:rPr lang="ru-RU" dirty="0" err="1"/>
              <a:t>төленетін</a:t>
            </a:r>
            <a:r>
              <a:rPr lang="ru-RU" dirty="0"/>
              <a:t> </a:t>
            </a:r>
            <a:r>
              <a:rPr lang="ru-RU" dirty="0" err="1"/>
              <a:t>акциялар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қатысу</a:t>
            </a:r>
            <a:r>
              <a:rPr lang="ru-RU" dirty="0"/>
              <a:t> </a:t>
            </a:r>
            <a:r>
              <a:rPr lang="ru-RU" dirty="0" err="1"/>
              <a:t>үлестері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дивидендтер</a:t>
            </a:r>
            <a:r>
              <a:rPr lang="ru-RU" dirty="0" smtClean="0"/>
              <a:t> </a:t>
            </a:r>
            <a:r>
              <a:rPr lang="ru-RU" dirty="0" err="1"/>
              <a:t>төлейтін</a:t>
            </a:r>
            <a:r>
              <a:rPr lang="ru-RU" dirty="0"/>
              <a:t> резидент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дивидендтер</a:t>
            </a:r>
            <a:r>
              <a:rPr lang="ru-RU" dirty="0"/>
              <a:t> </a:t>
            </a:r>
            <a:r>
              <a:rPr lang="ru-RU" dirty="0" err="1"/>
              <a:t>төленетін</a:t>
            </a:r>
            <a:r>
              <a:rPr lang="ru-RU" dirty="0"/>
              <a:t> </a:t>
            </a:r>
            <a:r>
              <a:rPr lang="ru-RU" dirty="0" err="1"/>
              <a:t>кезеңде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қойнауын</a:t>
            </a:r>
            <a:r>
              <a:rPr lang="ru-RU" dirty="0"/>
              <a:t> </a:t>
            </a:r>
            <a:r>
              <a:rPr lang="ru-RU" dirty="0" err="1"/>
              <a:t>пайдаланушы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табылмайды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жер</a:t>
            </a:r>
            <a:r>
              <a:rPr lang="ru-RU" dirty="0" smtClean="0"/>
              <a:t> </a:t>
            </a:r>
            <a:r>
              <a:rPr lang="ru-RU" dirty="0" err="1"/>
              <a:t>қойнауын</a:t>
            </a:r>
            <a:r>
              <a:rPr lang="ru-RU" dirty="0"/>
              <a:t> </a:t>
            </a:r>
            <a:r>
              <a:rPr lang="ru-RU" dirty="0" err="1"/>
              <a:t>пайдаланушылар</a:t>
            </a:r>
            <a:r>
              <a:rPr lang="ru-RU" dirty="0"/>
              <a:t> (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қойнауын</a:t>
            </a:r>
            <a:r>
              <a:rPr lang="ru-RU" dirty="0"/>
              <a:t> </a:t>
            </a:r>
            <a:r>
              <a:rPr lang="ru-RU" dirty="0" err="1"/>
              <a:t>пайдаланушылар</a:t>
            </a:r>
            <a:r>
              <a:rPr lang="ru-RU" dirty="0"/>
              <a:t>)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 </a:t>
            </a:r>
            <a:r>
              <a:rPr lang="ru-RU" dirty="0" err="1"/>
              <a:t>тұлғалардың</a:t>
            </a:r>
            <a:r>
              <a:rPr lang="ru-RU" dirty="0"/>
              <a:t> (</a:t>
            </a:r>
            <a:r>
              <a:rPr lang="ru-RU" dirty="0" err="1"/>
              <a:t>тұлғалардың</a:t>
            </a:r>
            <a:r>
              <a:rPr lang="ru-RU" dirty="0"/>
              <a:t>) </a:t>
            </a:r>
            <a:r>
              <a:rPr lang="ru-RU" dirty="0" err="1"/>
              <a:t>дивидендтер</a:t>
            </a:r>
            <a:r>
              <a:rPr lang="ru-RU" dirty="0"/>
              <a:t> </a:t>
            </a:r>
            <a:r>
              <a:rPr lang="ru-RU" dirty="0" err="1"/>
              <a:t>төлейтін</a:t>
            </a:r>
            <a:r>
              <a:rPr lang="ru-RU" dirty="0"/>
              <a:t> резидент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тұлғаның</a:t>
            </a:r>
            <a:r>
              <a:rPr lang="ru-RU" dirty="0"/>
              <a:t> </a:t>
            </a:r>
            <a:r>
              <a:rPr lang="ru-RU" dirty="0" err="1"/>
              <a:t>активтерінің</a:t>
            </a:r>
            <a:r>
              <a:rPr lang="ru-RU" dirty="0"/>
              <a:t> </a:t>
            </a:r>
            <a:r>
              <a:rPr lang="ru-RU" dirty="0" err="1"/>
              <a:t>құнындағы</a:t>
            </a:r>
            <a:r>
              <a:rPr lang="ru-RU" dirty="0"/>
              <a:t> </a:t>
            </a:r>
            <a:r>
              <a:rPr lang="ru-RU" dirty="0" err="1"/>
              <a:t>мүлкі</a:t>
            </a:r>
            <a:r>
              <a:rPr lang="ru-RU" dirty="0"/>
              <a:t> </a:t>
            </a:r>
            <a:r>
              <a:rPr lang="ru-RU" dirty="0" err="1"/>
              <a:t>дивидендтер</a:t>
            </a:r>
            <a:r>
              <a:rPr lang="ru-RU" dirty="0"/>
              <a:t> </a:t>
            </a:r>
            <a:r>
              <a:rPr lang="ru-RU" dirty="0" err="1"/>
              <a:t>төленген</a:t>
            </a:r>
            <a:r>
              <a:rPr lang="ru-RU" dirty="0"/>
              <a:t> </a:t>
            </a:r>
            <a:r>
              <a:rPr lang="ru-RU" dirty="0" err="1"/>
              <a:t>күні</a:t>
            </a:r>
            <a:r>
              <a:rPr lang="ru-RU" dirty="0"/>
              <a:t> 50%-дан </a:t>
            </a:r>
            <a:r>
              <a:rPr lang="ru-RU" dirty="0" err="1"/>
              <a:t>аспайды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2667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r>
              <a:rPr lang="en-US" dirty="0"/>
              <a:t>KASE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биржасынан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сауда</a:t>
            </a:r>
            <a:r>
              <a:rPr lang="ru-RU" dirty="0"/>
              <a:t> -</a:t>
            </a:r>
            <a:r>
              <a:rPr lang="ru-RU" dirty="0" err="1"/>
              <a:t>саттық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акцияларды</a:t>
            </a:r>
            <a:r>
              <a:rPr lang="ru-RU" dirty="0"/>
              <a:t> </a:t>
            </a:r>
            <a:r>
              <a:rPr lang="ru-RU" dirty="0" err="1"/>
              <a:t>сатудан</a:t>
            </a:r>
            <a:r>
              <a:rPr lang="ru-RU" dirty="0"/>
              <a:t> </a:t>
            </a:r>
            <a:r>
              <a:rPr lang="ru-RU" dirty="0" err="1"/>
              <a:t>түсетін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кодексінің</a:t>
            </a:r>
            <a:r>
              <a:rPr lang="ru-RU" dirty="0"/>
              <a:t> 331 -бабы 1 -</a:t>
            </a:r>
            <a:r>
              <a:rPr lang="ru-RU" dirty="0" err="1"/>
              <a:t>тармағының</a:t>
            </a:r>
            <a:r>
              <a:rPr lang="ru-RU" dirty="0"/>
              <a:t> 8 -</a:t>
            </a:r>
            <a:r>
              <a:rPr lang="ru-RU" dirty="0" err="1"/>
              <a:t>тармақшасына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10% </a:t>
            </a:r>
            <a:r>
              <a:rPr lang="ru-RU" dirty="0" err="1"/>
              <a:t>мөлшерлемесі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салығына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8392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217443"/>
          </a:xfrm>
        </p:spPr>
        <p:txBody>
          <a:bodyPr/>
          <a:lstStyle/>
          <a:p>
            <a:r>
              <a:rPr lang="ru-RU" dirty="0" err="1"/>
              <a:t>Инвестициялық</a:t>
            </a:r>
            <a:r>
              <a:rPr lang="ru-RU" dirty="0"/>
              <a:t> пай </a:t>
            </a:r>
            <a:r>
              <a:rPr lang="ru-RU" dirty="0" err="1"/>
              <a:t>қорына</a:t>
            </a:r>
            <a:r>
              <a:rPr lang="ru-RU" dirty="0"/>
              <a:t> инвестор </a:t>
            </a:r>
            <a:r>
              <a:rPr lang="ru-RU" dirty="0" err="1"/>
              <a:t>ортақ</a:t>
            </a:r>
            <a:r>
              <a:rPr lang="ru-RU" dirty="0"/>
              <a:t> </a:t>
            </a:r>
            <a:r>
              <a:rPr lang="ru-RU" dirty="0" err="1"/>
              <a:t>меншік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басқарушы</a:t>
            </a:r>
            <a:r>
              <a:rPr lang="ru-RU" dirty="0"/>
              <a:t> </a:t>
            </a:r>
            <a:r>
              <a:rPr lang="ru-RU" dirty="0" err="1"/>
              <a:t>компанияның</a:t>
            </a:r>
            <a:r>
              <a:rPr lang="ru-RU" dirty="0"/>
              <a:t> </a:t>
            </a:r>
            <a:r>
              <a:rPr lang="ru-RU" dirty="0" err="1"/>
              <a:t>басшылығына</a:t>
            </a:r>
            <a:r>
              <a:rPr lang="ru-RU" dirty="0"/>
              <a:t> </a:t>
            </a:r>
            <a:r>
              <a:rPr lang="ru-RU" dirty="0" err="1"/>
              <a:t>ақша</a:t>
            </a:r>
            <a:r>
              <a:rPr lang="ru-RU" dirty="0"/>
              <a:t> </a:t>
            </a:r>
            <a:r>
              <a:rPr lang="ru-RU" dirty="0" err="1"/>
              <a:t>аударады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Акция </a:t>
            </a:r>
            <a:r>
              <a:rPr lang="ru-RU" dirty="0"/>
              <a:t>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қағаздың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айналымнан</a:t>
            </a:r>
            <a:r>
              <a:rPr lang="ru-RU" dirty="0"/>
              <a:t> </a:t>
            </a:r>
            <a:r>
              <a:rPr lang="ru-RU" dirty="0" err="1"/>
              <a:t>шығарылған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инвесторға</a:t>
            </a:r>
            <a:r>
              <a:rPr lang="ru-RU" dirty="0"/>
              <a:t> </a:t>
            </a:r>
            <a:r>
              <a:rPr lang="ru-RU" dirty="0" err="1"/>
              <a:t>құн</a:t>
            </a:r>
            <a:r>
              <a:rPr lang="ru-RU" dirty="0"/>
              <a:t> </a:t>
            </a:r>
            <a:r>
              <a:rPr lang="ru-RU" dirty="0" err="1"/>
              <a:t>өсімінен</a:t>
            </a:r>
            <a:r>
              <a:rPr lang="ru-RU" dirty="0"/>
              <a:t> </a:t>
            </a:r>
            <a:r>
              <a:rPr lang="ru-RU" dirty="0" err="1"/>
              <a:t>кіріс</a:t>
            </a:r>
            <a:r>
              <a:rPr lang="ru-RU" dirty="0"/>
              <a:t> </a:t>
            </a:r>
            <a:r>
              <a:rPr lang="ru-RU" dirty="0" err="1"/>
              <a:t>әкелуі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Инвестициялық</a:t>
            </a:r>
            <a:r>
              <a:rPr lang="ru-RU" dirty="0" smtClean="0"/>
              <a:t> </a:t>
            </a:r>
            <a:r>
              <a:rPr lang="ru-RU" dirty="0"/>
              <a:t>пай </a:t>
            </a:r>
            <a:r>
              <a:rPr lang="ru-RU" dirty="0" err="1"/>
              <a:t>қорының</a:t>
            </a:r>
            <a:r>
              <a:rPr lang="ru-RU" dirty="0"/>
              <a:t> </a:t>
            </a:r>
            <a:r>
              <a:rPr lang="ru-RU" dirty="0" err="1"/>
              <a:t>бірлігін</a:t>
            </a:r>
            <a:r>
              <a:rPr lang="ru-RU" dirty="0"/>
              <a:t> </a:t>
            </a:r>
            <a:r>
              <a:rPr lang="ru-RU" dirty="0" err="1"/>
              <a:t>сатудан</a:t>
            </a:r>
            <a:r>
              <a:rPr lang="ru-RU" dirty="0"/>
              <a:t> </a:t>
            </a:r>
            <a:r>
              <a:rPr lang="ru-RU" dirty="0" err="1"/>
              <a:t>түсетін</a:t>
            </a:r>
            <a:r>
              <a:rPr lang="ru-RU" dirty="0"/>
              <a:t> </a:t>
            </a:r>
            <a:r>
              <a:rPr lang="ru-RU" dirty="0" err="1"/>
              <a:t>құн</a:t>
            </a:r>
            <a:r>
              <a:rPr lang="ru-RU" dirty="0"/>
              <a:t> </a:t>
            </a:r>
            <a:r>
              <a:rPr lang="ru-RU" dirty="0" err="1"/>
              <a:t>өсімінен</a:t>
            </a:r>
            <a:r>
              <a:rPr lang="ru-RU" dirty="0"/>
              <a:t> </a:t>
            </a:r>
            <a:r>
              <a:rPr lang="ru-RU" dirty="0" err="1"/>
              <a:t>түсетін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кодексінің</a:t>
            </a:r>
            <a:r>
              <a:rPr lang="ru-RU" dirty="0"/>
              <a:t> 331 -бабы 1 -</a:t>
            </a:r>
            <a:r>
              <a:rPr lang="ru-RU" dirty="0" err="1"/>
              <a:t>тармағының</a:t>
            </a:r>
            <a:r>
              <a:rPr lang="ru-RU" dirty="0"/>
              <a:t> 8 -</a:t>
            </a:r>
            <a:r>
              <a:rPr lang="ru-RU" dirty="0" err="1"/>
              <a:t>тармақшасына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10% ставка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салығы</a:t>
            </a:r>
            <a:r>
              <a:rPr lang="ru-RU" dirty="0"/>
              <a:t> </a:t>
            </a:r>
            <a:r>
              <a:rPr lang="ru-RU" dirty="0" err="1"/>
              <a:t>салынады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8616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556792"/>
            <a:ext cx="7632848" cy="4530816"/>
          </a:xfrm>
        </p:spPr>
        <p:txBody>
          <a:bodyPr/>
          <a:lstStyle/>
          <a:p>
            <a:r>
              <a:rPr lang="ru-RU" dirty="0"/>
              <a:t>Жеке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салығы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жылына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кірістер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органдарына</a:t>
            </a:r>
            <a:r>
              <a:rPr lang="ru-RU" dirty="0"/>
              <a:t> осы </a:t>
            </a:r>
            <a:r>
              <a:rPr lang="ru-RU" dirty="0" err="1"/>
              <a:t>Кодекстің</a:t>
            </a:r>
            <a:r>
              <a:rPr lang="ru-RU" dirty="0"/>
              <a:t> 363 -бабы 1 -</a:t>
            </a:r>
            <a:r>
              <a:rPr lang="ru-RU" dirty="0" err="1"/>
              <a:t>тармағының</a:t>
            </a:r>
            <a:r>
              <a:rPr lang="ru-RU" dirty="0"/>
              <a:t> 3 </a:t>
            </a:r>
            <a:r>
              <a:rPr lang="ru-RU" dirty="0" err="1"/>
              <a:t>және</a:t>
            </a:r>
            <a:r>
              <a:rPr lang="ru-RU" dirty="0"/>
              <a:t> 4 -</a:t>
            </a:r>
            <a:r>
              <a:rPr lang="ru-RU" dirty="0" err="1"/>
              <a:t>тармақшаларына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салығы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декларацияны</a:t>
            </a:r>
            <a:r>
              <a:rPr lang="ru-RU" dirty="0"/>
              <a:t> (240.00 -</a:t>
            </a:r>
            <a:r>
              <a:rPr lang="ru-RU" dirty="0" err="1"/>
              <a:t>нысан</a:t>
            </a:r>
            <a:r>
              <a:rPr lang="ru-RU" dirty="0"/>
              <a:t>) </a:t>
            </a:r>
            <a:r>
              <a:rPr lang="ru-RU" dirty="0" err="1"/>
              <a:t>ұсынуға</a:t>
            </a:r>
            <a:r>
              <a:rPr lang="ru-RU" dirty="0"/>
              <a:t> </a:t>
            </a:r>
            <a:r>
              <a:rPr lang="ru-RU" dirty="0" err="1"/>
              <a:t>міндетті</a:t>
            </a:r>
            <a:r>
              <a:rPr lang="ru-RU" dirty="0"/>
              <a:t>.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</a:t>
            </a:r>
            <a:r>
              <a:rPr lang="ru-RU" dirty="0"/>
              <a:t> </a:t>
            </a:r>
            <a:r>
              <a:rPr lang="ru-RU" dirty="0" err="1"/>
              <a:t>есепті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кезеңінен</a:t>
            </a:r>
            <a:r>
              <a:rPr lang="ru-RU" dirty="0"/>
              <a:t> </a:t>
            </a:r>
            <a:r>
              <a:rPr lang="ru-RU" dirty="0" err="1"/>
              <a:t>кейінгі</a:t>
            </a:r>
            <a:r>
              <a:rPr lang="ru-RU" dirty="0"/>
              <a:t> </a:t>
            </a:r>
            <a:r>
              <a:rPr lang="ru-RU" dirty="0" err="1"/>
              <a:t>жылдың</a:t>
            </a:r>
            <a:r>
              <a:rPr lang="ru-RU" dirty="0"/>
              <a:t> 31 </a:t>
            </a:r>
            <a:r>
              <a:rPr lang="ru-RU" dirty="0" err="1"/>
              <a:t>наурызына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928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«Инвестиция»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ұғымы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ел 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қаражатпен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187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pPr fontAlgn="base"/>
            <a:r>
              <a:rPr lang="ru-RU" dirty="0"/>
              <a:t> 1.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Республикасында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қорлардың</a:t>
            </a:r>
            <a:r>
              <a:rPr lang="ru-RU" dirty="0"/>
              <a:t> </a:t>
            </a:r>
            <a:r>
              <a:rPr lang="ru-RU" dirty="0" err="1"/>
              <a:t>мынадай</a:t>
            </a:r>
            <a:r>
              <a:rPr lang="ru-RU" dirty="0"/>
              <a:t> </a:t>
            </a:r>
            <a:r>
              <a:rPr lang="ru-RU" dirty="0" err="1"/>
              <a:t>түрлер</a:t>
            </a:r>
            <a:r>
              <a:rPr lang="en-US" dirty="0"/>
              <a:t>i:</a:t>
            </a:r>
          </a:p>
          <a:p>
            <a:pPr fontAlgn="base"/>
            <a:r>
              <a:rPr lang="en-US" dirty="0"/>
              <a:t>      1) </a:t>
            </a:r>
            <a:r>
              <a:rPr lang="ru-RU" dirty="0" err="1"/>
              <a:t>акционерл</a:t>
            </a:r>
            <a:r>
              <a:rPr lang="en-US" dirty="0" err="1"/>
              <a:t>i</a:t>
            </a:r>
            <a:r>
              <a:rPr lang="ru-RU" dirty="0"/>
              <a:t>к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      2) </a:t>
            </a:r>
            <a:r>
              <a:rPr lang="ru-RU" dirty="0" err="1"/>
              <a:t>ашық</a:t>
            </a:r>
            <a:r>
              <a:rPr lang="ru-RU" dirty="0"/>
              <a:t>, </a:t>
            </a:r>
            <a:r>
              <a:rPr lang="ru-RU" dirty="0" err="1"/>
              <a:t>аралық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жабық</a:t>
            </a:r>
            <a:r>
              <a:rPr lang="ru-RU" dirty="0"/>
              <a:t> </a:t>
            </a:r>
            <a:r>
              <a:rPr lang="ru-RU" dirty="0" err="1"/>
              <a:t>нысандарда</a:t>
            </a:r>
            <a:r>
              <a:rPr lang="ru-RU" dirty="0"/>
              <a:t> </a:t>
            </a:r>
            <a:r>
              <a:rPr lang="ru-RU" dirty="0" err="1"/>
              <a:t>құрылуы</a:t>
            </a:r>
            <a:r>
              <a:rPr lang="ru-RU" dirty="0"/>
              <a:t> </a:t>
            </a:r>
            <a:r>
              <a:rPr lang="ru-RU" dirty="0" err="1"/>
              <a:t>мүмк</a:t>
            </a:r>
            <a:r>
              <a:rPr lang="en-US" dirty="0" err="1"/>
              <a:t>i</a:t>
            </a:r>
            <a:r>
              <a:rPr lang="ru-RU" dirty="0"/>
              <a:t>н </a:t>
            </a:r>
            <a:r>
              <a:rPr lang="ru-RU" dirty="0" err="1"/>
              <a:t>инвестициялық</a:t>
            </a:r>
            <a:r>
              <a:rPr lang="ru-RU" dirty="0"/>
              <a:t> пай </a:t>
            </a:r>
            <a:r>
              <a:rPr lang="ru-RU" dirty="0" err="1"/>
              <a:t>қоры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en-US" dirty="0" err="1"/>
              <a:t>i</a:t>
            </a:r>
            <a:r>
              <a:rPr lang="ru-RU" dirty="0" err="1"/>
              <a:t>стейд</a:t>
            </a:r>
            <a:r>
              <a:rPr lang="en-US" dirty="0" err="1"/>
              <a:t>i</a:t>
            </a:r>
            <a:r>
              <a:rPr lang="en-US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99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196752"/>
            <a:ext cx="8136903" cy="4929411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     </a:t>
            </a:r>
            <a:r>
              <a:rPr lang="ru-RU" b="1" dirty="0" err="1" smtClean="0"/>
              <a:t>Инвестициялық</a:t>
            </a:r>
            <a:r>
              <a:rPr lang="ru-RU" b="1" dirty="0" smtClean="0"/>
              <a:t> </a:t>
            </a:r>
            <a:r>
              <a:rPr lang="ru-RU" b="1" dirty="0" err="1"/>
              <a:t>қор</a:t>
            </a:r>
            <a:r>
              <a:rPr lang="ru-RU" dirty="0"/>
              <a:t> – </a:t>
            </a:r>
            <a:r>
              <a:rPr lang="ru-RU" dirty="0" err="1"/>
              <a:t>компаниялардың</a:t>
            </a:r>
            <a:r>
              <a:rPr lang="ru-RU" dirty="0"/>
              <a:t> </a:t>
            </a:r>
            <a:r>
              <a:rPr lang="ru-RU" dirty="0" err="1"/>
              <a:t>құнды</a:t>
            </a:r>
            <a:r>
              <a:rPr lang="ru-RU" dirty="0"/>
              <a:t> </a:t>
            </a:r>
            <a:r>
              <a:rPr lang="ru-RU" dirty="0" err="1"/>
              <a:t>қағаздарды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алуға</a:t>
            </a:r>
            <a:r>
              <a:rPr lang="ru-RU" dirty="0"/>
              <a:t> </a:t>
            </a:r>
            <a:r>
              <a:rPr lang="ru-RU" dirty="0" err="1"/>
              <a:t>жұмсайтын</a:t>
            </a:r>
            <a:r>
              <a:rPr lang="ru-RU" dirty="0"/>
              <a:t> </a:t>
            </a:r>
            <a:r>
              <a:rPr lang="ru-RU" dirty="0" err="1"/>
              <a:t>қаржысы</a:t>
            </a:r>
            <a:r>
              <a:rPr lang="ru-RU" dirty="0"/>
              <a:t>.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жабық</a:t>
            </a:r>
            <a:r>
              <a:rPr lang="ru-RU" dirty="0"/>
              <a:t> </a:t>
            </a:r>
            <a:r>
              <a:rPr lang="ru-RU" dirty="0" err="1"/>
              <a:t>нысанда</a:t>
            </a:r>
            <a:r>
              <a:rPr lang="ru-RU" dirty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</a:t>
            </a:r>
          </a:p>
          <a:p>
            <a:r>
              <a:rPr lang="ru-RU" dirty="0"/>
              <a:t> </a:t>
            </a:r>
            <a:r>
              <a:rPr lang="ru-RU" dirty="0" err="1" smtClean="0"/>
              <a:t>Ашық</a:t>
            </a:r>
            <a:r>
              <a:rPr lang="ru-RU" dirty="0" smtClean="0"/>
              <a:t> </a:t>
            </a:r>
            <a:r>
              <a:rPr lang="ru-RU" dirty="0" err="1" smtClean="0"/>
              <a:t>инвестициялық</a:t>
            </a:r>
            <a:r>
              <a:rPr lang="ru-RU" dirty="0" smtClean="0"/>
              <a:t> </a:t>
            </a:r>
            <a:r>
              <a:rPr lang="ru-RU" dirty="0" err="1" smtClean="0"/>
              <a:t>қорда</a:t>
            </a:r>
            <a:r>
              <a:rPr lang="ru-RU" dirty="0"/>
              <a:t> </a:t>
            </a:r>
            <a:r>
              <a:rPr lang="ru-RU" dirty="0">
                <a:hlinkClick r:id="rId2" tooltip="Компания"/>
              </a:rPr>
              <a:t>компания</a:t>
            </a:r>
            <a:r>
              <a:rPr lang="ru-RU" dirty="0"/>
              <a:t> </a:t>
            </a:r>
            <a:r>
              <a:rPr lang="ru-RU" dirty="0" err="1"/>
              <a:t>жаңа</a:t>
            </a:r>
            <a:r>
              <a:rPr lang="ru-RU" dirty="0"/>
              <a:t> </a:t>
            </a:r>
            <a:r>
              <a:rPr lang="ru-RU" dirty="0" err="1">
                <a:hlinkClick r:id="rId3" tooltip="Акция"/>
              </a:rPr>
              <a:t>акцияларды</a:t>
            </a:r>
            <a:r>
              <a:rPr lang="ru-RU" dirty="0"/>
              <a:t> </a:t>
            </a:r>
            <a:r>
              <a:rPr lang="ru-RU" dirty="0" err="1"/>
              <a:t>ұдайы</a:t>
            </a:r>
            <a:r>
              <a:rPr lang="ru-RU" dirty="0"/>
              <a:t> </a:t>
            </a:r>
            <a:r>
              <a:rPr lang="ru-RU" dirty="0" err="1"/>
              <a:t>сатады</a:t>
            </a:r>
            <a:r>
              <a:rPr lang="ru-RU" dirty="0"/>
              <a:t> да, </a:t>
            </a:r>
            <a:r>
              <a:rPr lang="ru-RU" dirty="0" err="1"/>
              <a:t>ескілерін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,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түскен</a:t>
            </a:r>
            <a:r>
              <a:rPr lang="ru-RU" dirty="0"/>
              <a:t> </a:t>
            </a:r>
            <a:r>
              <a:rPr lang="ru-RU" dirty="0" err="1"/>
              <a:t>табыстарын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компаниялардың</a:t>
            </a:r>
            <a:r>
              <a:rPr lang="ru-RU" dirty="0"/>
              <a:t> </a:t>
            </a:r>
            <a:r>
              <a:rPr lang="ru-RU" dirty="0" err="1">
                <a:hlinkClick r:id="rId4" tooltip="Құнды қағаздар"/>
              </a:rPr>
              <a:t>құнды</a:t>
            </a:r>
            <a:r>
              <a:rPr lang="ru-RU" dirty="0">
                <a:hlinkClick r:id="rId4" tooltip="Құнды қағаздар"/>
              </a:rPr>
              <a:t> </a:t>
            </a:r>
            <a:r>
              <a:rPr lang="ru-RU" dirty="0" err="1">
                <a:hlinkClick r:id="rId4" tooltip="Құнды қағаздар"/>
              </a:rPr>
              <a:t>қағаздарына</a:t>
            </a:r>
            <a:r>
              <a:rPr lang="ru-RU" dirty="0"/>
              <a:t> 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алуға</a:t>
            </a:r>
            <a:r>
              <a:rPr lang="ru-RU" dirty="0"/>
              <a:t> </a:t>
            </a:r>
            <a:r>
              <a:rPr lang="ru-RU" dirty="0" err="1"/>
              <a:t>жұмсайды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 smtClean="0"/>
              <a:t>Жабық</a:t>
            </a:r>
            <a:r>
              <a:rPr lang="ru-RU" dirty="0" smtClean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қорда</a:t>
            </a:r>
            <a:r>
              <a:rPr lang="ru-RU" dirty="0"/>
              <a:t> </a:t>
            </a:r>
            <a:r>
              <a:rPr lang="ru-RU" dirty="0">
                <a:hlinkClick r:id="rId2" tooltip="Компания"/>
              </a:rPr>
              <a:t>компания</a:t>
            </a:r>
            <a:r>
              <a:rPr lang="ru-RU" dirty="0"/>
              <a:t> </a:t>
            </a:r>
            <a:r>
              <a:rPr lang="ru-RU" dirty="0" err="1"/>
              <a:t>дәл</a:t>
            </a:r>
            <a:r>
              <a:rPr lang="ru-RU" dirty="0"/>
              <a:t> </a:t>
            </a:r>
            <a:r>
              <a:rPr lang="ru-RU" dirty="0" err="1"/>
              <a:t>белгіленген</a:t>
            </a:r>
            <a:r>
              <a:rPr lang="ru-RU" dirty="0"/>
              <a:t> </a:t>
            </a:r>
            <a:r>
              <a:rPr lang="ru-RU" dirty="0" err="1"/>
              <a:t>мөлшерде</a:t>
            </a:r>
            <a:r>
              <a:rPr lang="ru-RU" dirty="0"/>
              <a:t> </a:t>
            </a:r>
            <a:r>
              <a:rPr lang="ru-RU" dirty="0" err="1"/>
              <a:t>капиталданады</a:t>
            </a:r>
            <a:r>
              <a:rPr lang="ru-RU" dirty="0"/>
              <a:t>, тек </a:t>
            </a:r>
            <a:r>
              <a:rPr lang="ru-RU" dirty="0" err="1"/>
              <a:t>ескі</a:t>
            </a:r>
            <a:r>
              <a:rPr lang="ru-RU" dirty="0"/>
              <a:t> </a:t>
            </a:r>
            <a:r>
              <a:rPr lang="ru-RU" dirty="0" err="1"/>
              <a:t>акциялардың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істейді</a:t>
            </a:r>
            <a:r>
              <a:rPr lang="ru-RU" dirty="0"/>
              <a:t>.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қордың</a:t>
            </a:r>
            <a:r>
              <a:rPr lang="ru-RU" dirty="0"/>
              <a:t> </a:t>
            </a:r>
            <a:r>
              <a:rPr lang="ru-RU" dirty="0" err="1"/>
              <a:t>жұмысына</a:t>
            </a:r>
            <a:r>
              <a:rPr lang="ru-RU" dirty="0"/>
              <a:t> </a:t>
            </a:r>
            <a:r>
              <a:rPr lang="ru-RU" dirty="0" err="1"/>
              <a:t>мемлекет</a:t>
            </a:r>
            <a:r>
              <a:rPr lang="ru-RU" dirty="0"/>
              <a:t> </a:t>
            </a:r>
            <a:r>
              <a:rPr lang="ru-RU" dirty="0">
                <a:hlinkClick r:id="rId5" tooltip="Лицензия"/>
              </a:rPr>
              <a:t>лицензия</a:t>
            </a:r>
            <a:r>
              <a:rPr lang="ru-RU" dirty="0"/>
              <a:t> </a:t>
            </a:r>
            <a:r>
              <a:rPr lang="ru-RU" dirty="0" err="1"/>
              <a:t>береді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893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08720"/>
            <a:ext cx="7732381" cy="521744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Акционерлік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инвестициялық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қор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заңда</a:t>
            </a:r>
            <a:r>
              <a:rPr lang="ru-RU" dirty="0"/>
              <a:t> </a:t>
            </a:r>
            <a:r>
              <a:rPr lang="ru-RU" dirty="0" err="1"/>
              <a:t>белгіленген</a:t>
            </a:r>
            <a:r>
              <a:rPr lang="ru-RU" dirty="0"/>
              <a:t> </a:t>
            </a:r>
            <a:r>
              <a:rPr lang="ru-RU" dirty="0" err="1"/>
              <a:t>талаптарға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декларациясына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осы </a:t>
            </a:r>
            <a:r>
              <a:rPr lang="ru-RU" dirty="0" err="1"/>
              <a:t>қоғамның</a:t>
            </a:r>
            <a:r>
              <a:rPr lang="ru-RU" dirty="0"/>
              <a:t> </a:t>
            </a:r>
            <a:r>
              <a:rPr lang="ru-RU" dirty="0" err="1"/>
              <a:t>акционерлері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акцияларын</a:t>
            </a:r>
            <a:r>
              <a:rPr lang="ru-RU" dirty="0"/>
              <a:t> </a:t>
            </a:r>
            <a:r>
              <a:rPr lang="ru-RU" dirty="0" err="1"/>
              <a:t>төлеу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қосқан</a:t>
            </a:r>
            <a:r>
              <a:rPr lang="ru-RU" dirty="0"/>
              <a:t> </a:t>
            </a:r>
            <a:r>
              <a:rPr lang="ru-RU" dirty="0" err="1"/>
              <a:t>ақшаны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осындай</a:t>
            </a:r>
            <a:r>
              <a:rPr lang="ru-RU" dirty="0"/>
              <a:t> </a:t>
            </a:r>
            <a:r>
              <a:rPr lang="ru-RU" dirty="0" err="1"/>
              <a:t>инвестициялау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активтерді</a:t>
            </a:r>
            <a:r>
              <a:rPr lang="ru-RU" dirty="0"/>
              <a:t> </a:t>
            </a:r>
            <a:r>
              <a:rPr lang="ru-RU" dirty="0" err="1"/>
              <a:t>жинақтау</a:t>
            </a:r>
            <a:r>
              <a:rPr lang="ru-RU" dirty="0"/>
              <a:t> мен </a:t>
            </a:r>
            <a:r>
              <a:rPr lang="ru-RU" dirty="0" err="1"/>
              <a:t>инвестициялау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 </a:t>
            </a:r>
            <a:r>
              <a:rPr lang="ru-RU" dirty="0" err="1"/>
              <a:t>акционерлік</a:t>
            </a:r>
            <a:r>
              <a:rPr lang="ru-RU" dirty="0"/>
              <a:t> </a:t>
            </a:r>
            <a:r>
              <a:rPr lang="ru-RU" dirty="0" err="1"/>
              <a:t>қоғам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err="1" smtClean="0">
                <a:solidFill>
                  <a:srgbClr val="FF0000"/>
                </a:solidFill>
              </a:rPr>
              <a:t>Ашық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инвестициялық</a:t>
            </a:r>
            <a:r>
              <a:rPr lang="ru-RU" b="1" dirty="0">
                <a:solidFill>
                  <a:srgbClr val="FF0000"/>
                </a:solidFill>
              </a:rPr>
              <a:t> пай </a:t>
            </a:r>
            <a:r>
              <a:rPr lang="ru-RU" b="1" dirty="0" err="1">
                <a:solidFill>
                  <a:srgbClr val="FF0000"/>
                </a:solidFill>
              </a:rPr>
              <a:t>қоры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оның</a:t>
            </a:r>
            <a:r>
              <a:rPr lang="ru-RU" dirty="0"/>
              <a:t> пай </a:t>
            </a:r>
            <a:r>
              <a:rPr lang="ru-RU" dirty="0" err="1"/>
              <a:t>ұстаушысына</a:t>
            </a:r>
            <a:r>
              <a:rPr lang="ru-RU" dirty="0"/>
              <a:t> </a:t>
            </a:r>
            <a:r>
              <a:rPr lang="ru-RU" dirty="0" err="1"/>
              <a:t>басқарушы</a:t>
            </a:r>
            <a:r>
              <a:rPr lang="ru-RU" dirty="0"/>
              <a:t> </a:t>
            </a:r>
            <a:r>
              <a:rPr lang="ru-RU" dirty="0" err="1"/>
              <a:t>компаниядан</a:t>
            </a:r>
            <a:r>
              <a:rPr lang="ru-RU" dirty="0"/>
              <a:t> осы </a:t>
            </a:r>
            <a:r>
              <a:rPr lang="ru-RU" dirty="0" err="1"/>
              <a:t>Заңда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осы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қордың</a:t>
            </a:r>
            <a:r>
              <a:rPr lang="ru-RU" dirty="0"/>
              <a:t> </a:t>
            </a:r>
            <a:r>
              <a:rPr lang="ru-RU" dirty="0" err="1"/>
              <a:t>ережелер</a:t>
            </a:r>
            <a:r>
              <a:rPr lang="en-US" dirty="0" err="1"/>
              <a:t>i</a:t>
            </a:r>
            <a:r>
              <a:rPr lang="ru-RU" dirty="0" err="1"/>
              <a:t>нде</a:t>
            </a:r>
            <a:r>
              <a:rPr lang="ru-RU" dirty="0"/>
              <a:t> </a:t>
            </a:r>
            <a:r>
              <a:rPr lang="ru-RU" dirty="0" err="1"/>
              <a:t>белг</a:t>
            </a:r>
            <a:r>
              <a:rPr lang="en-US" dirty="0" err="1"/>
              <a:t>i</a:t>
            </a:r>
            <a:r>
              <a:rPr lang="ru-RU" dirty="0" err="1"/>
              <a:t>ленген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, </a:t>
            </a:r>
            <a:r>
              <a:rPr lang="ru-RU" dirty="0" err="1"/>
              <a:t>шарттарда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тәрт</a:t>
            </a:r>
            <a:r>
              <a:rPr lang="en-US" dirty="0" err="1"/>
              <a:t>i</a:t>
            </a:r>
            <a:r>
              <a:rPr lang="ru-RU" dirty="0" err="1"/>
              <a:t>ппен</a:t>
            </a:r>
            <a:r>
              <a:rPr lang="ru-RU" dirty="0"/>
              <a:t> </a:t>
            </a:r>
            <a:r>
              <a:rPr lang="ru-RU" dirty="0" err="1"/>
              <a:t>пайды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алуын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етуге</a:t>
            </a:r>
            <a:r>
              <a:rPr lang="ru-RU" dirty="0"/>
              <a:t> </a:t>
            </a:r>
            <a:r>
              <a:rPr lang="ru-RU" dirty="0" err="1"/>
              <a:t>құқық</a:t>
            </a:r>
            <a:r>
              <a:rPr lang="ru-RU" dirty="0"/>
              <a:t> </a:t>
            </a:r>
            <a:r>
              <a:rPr lang="ru-RU" dirty="0" err="1"/>
              <a:t>беред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u-RU" dirty="0"/>
              <a:t>б</a:t>
            </a:r>
            <a:r>
              <a:rPr lang="en-US" dirty="0" err="1"/>
              <a:t>i</a:t>
            </a:r>
            <a:r>
              <a:rPr lang="ru-RU" dirty="0" err="1"/>
              <a:t>рақ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ек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аптада</a:t>
            </a:r>
            <a:r>
              <a:rPr lang="ru-RU" dirty="0"/>
              <a:t> б</a:t>
            </a:r>
            <a:r>
              <a:rPr lang="en-US" dirty="0" err="1"/>
              <a:t>i</a:t>
            </a:r>
            <a:r>
              <a:rPr lang="ru-RU" dirty="0"/>
              <a:t>р </a:t>
            </a:r>
            <a:r>
              <a:rPr lang="ru-RU" dirty="0" err="1"/>
              <a:t>реттен</a:t>
            </a:r>
            <a:r>
              <a:rPr lang="ru-RU" dirty="0"/>
              <a:t> кем </a:t>
            </a:r>
            <a:r>
              <a:rPr lang="ru-RU" dirty="0" err="1"/>
              <a:t>болмауға</a:t>
            </a:r>
            <a:r>
              <a:rPr lang="ru-RU" dirty="0"/>
              <a:t> </a:t>
            </a:r>
            <a:r>
              <a:rPr lang="ru-RU" dirty="0" err="1"/>
              <a:t>ти</a:t>
            </a:r>
            <a:r>
              <a:rPr lang="en-US" dirty="0" err="1"/>
              <a:t>i</a:t>
            </a:r>
            <a:r>
              <a:rPr lang="ru-RU" dirty="0"/>
              <a:t>с. </a:t>
            </a:r>
            <a:endParaRPr lang="ru-RU" dirty="0" smtClean="0"/>
          </a:p>
          <a:p>
            <a:r>
              <a:rPr lang="ru-RU" dirty="0" err="1" smtClean="0"/>
              <a:t>Инвестициялық</a:t>
            </a:r>
            <a:r>
              <a:rPr lang="ru-RU" dirty="0" smtClean="0"/>
              <a:t> </a:t>
            </a:r>
            <a:r>
              <a:rPr lang="ru-RU" dirty="0" err="1"/>
              <a:t>аралық</a:t>
            </a:r>
            <a:r>
              <a:rPr lang="ru-RU" dirty="0"/>
              <a:t> пай </a:t>
            </a:r>
            <a:r>
              <a:rPr lang="ru-RU" dirty="0" err="1"/>
              <a:t>қоры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пай </a:t>
            </a:r>
            <a:r>
              <a:rPr lang="ru-RU" dirty="0" err="1"/>
              <a:t>ұстаушысына</a:t>
            </a:r>
            <a:r>
              <a:rPr lang="ru-RU" dirty="0"/>
              <a:t> </a:t>
            </a:r>
            <a:r>
              <a:rPr lang="ru-RU" dirty="0" err="1"/>
              <a:t>басқарушы</a:t>
            </a:r>
            <a:r>
              <a:rPr lang="ru-RU" dirty="0"/>
              <a:t> </a:t>
            </a:r>
            <a:r>
              <a:rPr lang="ru-RU" dirty="0" err="1"/>
              <a:t>компаниядан</a:t>
            </a:r>
            <a:r>
              <a:rPr lang="ru-RU" dirty="0"/>
              <a:t> осы </a:t>
            </a:r>
            <a:r>
              <a:rPr lang="ru-RU" dirty="0" err="1"/>
              <a:t>Заңда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осы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қордың</a:t>
            </a:r>
            <a:r>
              <a:rPr lang="ru-RU" dirty="0"/>
              <a:t> </a:t>
            </a:r>
            <a:r>
              <a:rPr lang="ru-RU" dirty="0" err="1"/>
              <a:t>ережелер</a:t>
            </a:r>
            <a:r>
              <a:rPr lang="en-US" dirty="0" err="1"/>
              <a:t>i</a:t>
            </a:r>
            <a:r>
              <a:rPr lang="ru-RU" dirty="0" err="1"/>
              <a:t>нде</a:t>
            </a:r>
            <a:r>
              <a:rPr lang="ru-RU" dirty="0"/>
              <a:t> </a:t>
            </a:r>
            <a:r>
              <a:rPr lang="ru-RU" dirty="0" err="1"/>
              <a:t>белг</a:t>
            </a:r>
            <a:r>
              <a:rPr lang="en-US" dirty="0" err="1"/>
              <a:t>i</a:t>
            </a:r>
            <a:r>
              <a:rPr lang="ru-RU" dirty="0" err="1"/>
              <a:t>ленген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, </a:t>
            </a:r>
            <a:r>
              <a:rPr lang="ru-RU" dirty="0" err="1"/>
              <a:t>шарттарда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тәрт</a:t>
            </a:r>
            <a:r>
              <a:rPr lang="en-US" dirty="0" err="1"/>
              <a:t>i</a:t>
            </a:r>
            <a:r>
              <a:rPr lang="ru-RU" dirty="0" err="1"/>
              <a:t>ппен</a:t>
            </a:r>
            <a:r>
              <a:rPr lang="ru-RU" dirty="0"/>
              <a:t> </a:t>
            </a:r>
            <a:r>
              <a:rPr lang="ru-RU" dirty="0" err="1"/>
              <a:t>пайды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алуын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етуге</a:t>
            </a:r>
            <a:r>
              <a:rPr lang="ru-RU" dirty="0"/>
              <a:t> </a:t>
            </a:r>
            <a:r>
              <a:rPr lang="ru-RU" dirty="0" err="1"/>
              <a:t>құқық</a:t>
            </a:r>
            <a:r>
              <a:rPr lang="ru-RU" dirty="0"/>
              <a:t> </a:t>
            </a:r>
            <a:r>
              <a:rPr lang="ru-RU" dirty="0" err="1"/>
              <a:t>беред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u-RU" dirty="0"/>
              <a:t>б</a:t>
            </a:r>
            <a:r>
              <a:rPr lang="en-US" dirty="0" err="1"/>
              <a:t>i</a:t>
            </a:r>
            <a:r>
              <a:rPr lang="ru-RU" dirty="0" err="1"/>
              <a:t>рақ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жылына</a:t>
            </a:r>
            <a:r>
              <a:rPr lang="ru-RU" dirty="0"/>
              <a:t> б</a:t>
            </a:r>
            <a:r>
              <a:rPr lang="en-US" dirty="0" err="1"/>
              <a:t>i</a:t>
            </a:r>
            <a:r>
              <a:rPr lang="ru-RU" dirty="0"/>
              <a:t>р </a:t>
            </a:r>
            <a:r>
              <a:rPr lang="ru-RU" dirty="0" err="1"/>
              <a:t>реттен</a:t>
            </a:r>
            <a:r>
              <a:rPr lang="ru-RU" dirty="0"/>
              <a:t> кем </a:t>
            </a:r>
            <a:r>
              <a:rPr lang="ru-RU" dirty="0" err="1"/>
              <a:t>болмауға</a:t>
            </a:r>
            <a:r>
              <a:rPr lang="ru-RU" dirty="0"/>
              <a:t> </a:t>
            </a:r>
            <a:r>
              <a:rPr lang="ru-RU" dirty="0" err="1"/>
              <a:t>ти</a:t>
            </a:r>
            <a:r>
              <a:rPr lang="en-US" dirty="0" err="1"/>
              <a:t>i</a:t>
            </a:r>
            <a:r>
              <a:rPr lang="ru-RU" dirty="0"/>
              <a:t>с. </a:t>
            </a:r>
            <a:endParaRPr lang="ru-RU" dirty="0" smtClean="0"/>
          </a:p>
          <a:p>
            <a:r>
              <a:rPr lang="ru-RU" b="1" dirty="0" err="1" smtClean="0">
                <a:solidFill>
                  <a:srgbClr val="FF0000"/>
                </a:solidFill>
              </a:rPr>
              <a:t>Жабық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инвестициялық</a:t>
            </a:r>
            <a:r>
              <a:rPr lang="ru-RU" b="1" dirty="0">
                <a:solidFill>
                  <a:srgbClr val="FF0000"/>
                </a:solidFill>
              </a:rPr>
              <a:t> пай </a:t>
            </a:r>
            <a:r>
              <a:rPr lang="ru-RU" b="1" dirty="0" err="1">
                <a:solidFill>
                  <a:srgbClr val="FF0000"/>
                </a:solidFill>
              </a:rPr>
              <a:t>қоры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оның</a:t>
            </a:r>
            <a:r>
              <a:rPr lang="ru-RU" dirty="0"/>
              <a:t> пай </a:t>
            </a:r>
            <a:r>
              <a:rPr lang="ru-RU" dirty="0" err="1"/>
              <a:t>ұстаушысына</a:t>
            </a:r>
            <a:r>
              <a:rPr lang="ru-RU" dirty="0"/>
              <a:t> осы </a:t>
            </a:r>
            <a:r>
              <a:rPr lang="ru-RU" dirty="0" err="1"/>
              <a:t>қордың</a:t>
            </a:r>
            <a:r>
              <a:rPr lang="ru-RU" dirty="0"/>
              <a:t> пай </a:t>
            </a:r>
            <a:r>
              <a:rPr lang="ru-RU" dirty="0" err="1"/>
              <a:t>ұстаушыларының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жиналысына</a:t>
            </a:r>
            <a:r>
              <a:rPr lang="ru-RU" dirty="0"/>
              <a:t> </a:t>
            </a:r>
            <a:r>
              <a:rPr lang="ru-RU" dirty="0" err="1"/>
              <a:t>қатысуға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ережелер</a:t>
            </a:r>
            <a:r>
              <a:rPr lang="en-US" dirty="0" err="1"/>
              <a:t>i</a:t>
            </a:r>
            <a:r>
              <a:rPr lang="ru-RU" dirty="0" err="1"/>
              <a:t>нде</a:t>
            </a:r>
            <a:r>
              <a:rPr lang="ru-RU" dirty="0"/>
              <a:t> </a:t>
            </a:r>
            <a:r>
              <a:rPr lang="ru-RU" dirty="0" err="1"/>
              <a:t>көзделген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тәрт</a:t>
            </a:r>
            <a:r>
              <a:rPr lang="en-US" dirty="0" err="1"/>
              <a:t>i</a:t>
            </a:r>
            <a:r>
              <a:rPr lang="ru-RU" dirty="0" err="1"/>
              <a:t>ппен</a:t>
            </a:r>
            <a:r>
              <a:rPr lang="ru-RU" dirty="0"/>
              <a:t> пай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дивидендтер</a:t>
            </a:r>
            <a:r>
              <a:rPr lang="ru-RU" dirty="0"/>
              <a:t> </a:t>
            </a:r>
            <a:r>
              <a:rPr lang="ru-RU" dirty="0" err="1"/>
              <a:t>алуға</a:t>
            </a:r>
            <a:r>
              <a:rPr lang="ru-RU" dirty="0"/>
              <a:t> </a:t>
            </a:r>
            <a:r>
              <a:rPr lang="ru-RU" dirty="0" err="1"/>
              <a:t>құқық</a:t>
            </a:r>
            <a:r>
              <a:rPr lang="ru-RU" dirty="0"/>
              <a:t> </a:t>
            </a:r>
            <a:r>
              <a:rPr lang="ru-RU" dirty="0" err="1"/>
              <a:t>беред</a:t>
            </a:r>
            <a:r>
              <a:rPr lang="en-US" dirty="0" err="1"/>
              <a:t>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161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</a:t>
            </a:r>
            <a:r>
              <a:rPr lang="ru-RU" dirty="0"/>
              <a:t> </a:t>
            </a:r>
            <a:r>
              <a:rPr lang="ru-RU" dirty="0" err="1"/>
              <a:t>өзіндік</a:t>
            </a:r>
            <a:r>
              <a:rPr lang="ru-RU" dirty="0"/>
              <a:t>  </a:t>
            </a:r>
            <a:r>
              <a:rPr lang="ru-RU" dirty="0" err="1"/>
              <a:t>акцияларды</a:t>
            </a:r>
            <a:r>
              <a:rPr lang="ru-RU" dirty="0"/>
              <a:t> </a:t>
            </a:r>
            <a:r>
              <a:rPr lang="ru-RU" dirty="0" err="1"/>
              <a:t>шығару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 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орналастыру</a:t>
            </a:r>
            <a:r>
              <a:rPr lang="ru-RU" dirty="0"/>
              <a:t>  </a:t>
            </a:r>
            <a:r>
              <a:rPr lang="ru-RU" dirty="0" err="1"/>
              <a:t>жолымен</a:t>
            </a:r>
            <a:r>
              <a:rPr lang="ru-RU" dirty="0"/>
              <a:t> 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тартылған</a:t>
            </a:r>
            <a:r>
              <a:rPr lang="ru-RU" dirty="0"/>
              <a:t> </a:t>
            </a:r>
            <a:r>
              <a:rPr lang="ru-RU" dirty="0" err="1"/>
              <a:t>қаражаттың</a:t>
            </a:r>
            <a:r>
              <a:rPr lang="ru-RU" dirty="0"/>
              <a:t> </a:t>
            </a:r>
            <a:r>
              <a:rPr lang="ru-RU" dirty="0" err="1"/>
              <a:t>есебіне</a:t>
            </a:r>
            <a:r>
              <a:rPr lang="ru-RU" dirty="0"/>
              <a:t> 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қағаздардың</a:t>
            </a:r>
            <a:r>
              <a:rPr lang="ru-RU" dirty="0"/>
              <a:t> </a:t>
            </a:r>
            <a:r>
              <a:rPr lang="ru-RU" dirty="0" err="1"/>
              <a:t>инвестициялық</a:t>
            </a:r>
            <a:r>
              <a:rPr lang="ru-RU" dirty="0"/>
              <a:t>  </a:t>
            </a:r>
            <a:r>
              <a:rPr lang="ru-RU" dirty="0" err="1"/>
              <a:t>портфелін</a:t>
            </a:r>
            <a:r>
              <a:rPr lang="ru-RU" dirty="0"/>
              <a:t> </a:t>
            </a:r>
            <a:r>
              <a:rPr lang="ru-RU" dirty="0" err="1" smtClean="0"/>
              <a:t>қалыптастыру</a:t>
            </a:r>
            <a:r>
              <a:rPr lang="ru-RU" dirty="0" smtClean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ақша</a:t>
            </a:r>
            <a:r>
              <a:rPr lang="ru-RU" dirty="0"/>
              <a:t> </a:t>
            </a:r>
            <a:r>
              <a:rPr lang="ru-RU" dirty="0" err="1"/>
              <a:t>қаражаттарын</a:t>
            </a:r>
            <a:r>
              <a:rPr lang="ru-RU" dirty="0"/>
              <a:t> </a:t>
            </a:r>
            <a:r>
              <a:rPr lang="ru-RU" dirty="0" err="1"/>
              <a:t>тарту</a:t>
            </a:r>
            <a:r>
              <a:rPr lang="ru-RU" dirty="0"/>
              <a:t> </a:t>
            </a:r>
            <a:r>
              <a:rPr lang="ru-RU" dirty="0" err="1"/>
              <a:t>бойынша</a:t>
            </a:r>
            <a:r>
              <a:rPr lang="ru-RU" dirty="0"/>
              <a:t> </a:t>
            </a:r>
            <a:r>
              <a:rPr lang="ru-RU" dirty="0" err="1"/>
              <a:t>қызметті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асыратын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 </a:t>
            </a:r>
            <a:r>
              <a:rPr lang="ru-RU" dirty="0" err="1"/>
              <a:t>тұлғаны</a:t>
            </a:r>
            <a:r>
              <a:rPr lang="ru-RU" dirty="0"/>
              <a:t> </a:t>
            </a:r>
            <a:r>
              <a:rPr lang="ru-RU" dirty="0" err="1"/>
              <a:t>білдіреді</a:t>
            </a:r>
            <a:r>
              <a:rPr lang="ru-RU" dirty="0"/>
              <a:t>. </a:t>
            </a:r>
            <a:r>
              <a:rPr lang="ru-RU" dirty="0" err="1"/>
              <a:t>Қазақстанда</a:t>
            </a:r>
            <a:r>
              <a:rPr lang="ru-RU" dirty="0"/>
              <a:t> 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акционерлік</a:t>
            </a:r>
            <a:r>
              <a:rPr lang="ru-RU" dirty="0"/>
              <a:t> </a:t>
            </a:r>
            <a:r>
              <a:rPr lang="ru-RU" dirty="0" err="1"/>
              <a:t>қоғам</a:t>
            </a:r>
            <a:r>
              <a:rPr lang="ru-RU" dirty="0"/>
              <a:t>  </a:t>
            </a:r>
            <a:r>
              <a:rPr lang="ru-RU" dirty="0" err="1"/>
              <a:t>формасында</a:t>
            </a:r>
            <a:r>
              <a:rPr lang="ru-RU" dirty="0"/>
              <a:t> </a:t>
            </a:r>
            <a:r>
              <a:rPr lang="ru-RU" dirty="0" err="1"/>
              <a:t>құрылады</a:t>
            </a:r>
            <a:r>
              <a:rPr lang="ru-RU" dirty="0"/>
              <a:t>, </a:t>
            </a:r>
            <a:r>
              <a:rPr lang="ru-RU" dirty="0" err="1"/>
              <a:t>кез</a:t>
            </a:r>
            <a:r>
              <a:rPr lang="ru-RU" dirty="0"/>
              <a:t> 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 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 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акционері</a:t>
            </a:r>
            <a:r>
              <a:rPr lang="ru-RU" dirty="0"/>
              <a:t> бола </a:t>
            </a:r>
            <a:r>
              <a:rPr lang="ru-RU" dirty="0" err="1"/>
              <a:t>алады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568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басшылыққа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салымдарды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әртараптандыру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қағаздармен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салу;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қағаздарды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тәсілдемені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инвесторға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0021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ru-RU" dirty="0" err="1"/>
              <a:t>инвестициялаудың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бағыттары</a:t>
            </a:r>
            <a:r>
              <a:rPr lang="ru-RU" dirty="0"/>
              <a:t> </a:t>
            </a:r>
            <a:r>
              <a:rPr lang="ru-RU" dirty="0" err="1"/>
              <a:t>мыналар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:</a:t>
            </a:r>
          </a:p>
          <a:p>
            <a:r>
              <a:rPr lang="ru-RU" dirty="0"/>
              <a:t>- </a:t>
            </a:r>
            <a:r>
              <a:rPr lang="ru-RU" dirty="0" err="1"/>
              <a:t>ақшаны</a:t>
            </a:r>
            <a:r>
              <a:rPr lang="ru-RU" dirty="0"/>
              <a:t> </a:t>
            </a:r>
            <a:r>
              <a:rPr lang="ru-RU" dirty="0" err="1"/>
              <a:t>банктерге</a:t>
            </a:r>
            <a:r>
              <a:rPr lang="ru-RU" dirty="0"/>
              <a:t> салу;</a:t>
            </a:r>
          </a:p>
          <a:p>
            <a:r>
              <a:rPr lang="ru-RU" dirty="0"/>
              <a:t>-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</a:t>
            </a:r>
            <a:r>
              <a:rPr lang="ru-RU" dirty="0"/>
              <a:t> </a:t>
            </a:r>
            <a:r>
              <a:rPr lang="ru-RU" dirty="0" err="1"/>
              <a:t>нарығына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бетінше</a:t>
            </a:r>
            <a:r>
              <a:rPr lang="ru-RU" dirty="0"/>
              <a:t> </a:t>
            </a:r>
            <a:r>
              <a:rPr lang="ru-RU" dirty="0" err="1"/>
              <a:t>инвестициялау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басқарушыға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басқарушы</a:t>
            </a:r>
            <a:r>
              <a:rPr lang="ru-RU" dirty="0"/>
              <a:t> </a:t>
            </a:r>
            <a:r>
              <a:rPr lang="ru-RU" dirty="0" err="1"/>
              <a:t>компанияға</a:t>
            </a:r>
            <a:r>
              <a:rPr lang="ru-RU" dirty="0"/>
              <a:t> </a:t>
            </a:r>
            <a:r>
              <a:rPr lang="ru-RU" dirty="0" err="1"/>
              <a:t>қаражаттарды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сенімгерлік</a:t>
            </a:r>
            <a:r>
              <a:rPr lang="ru-RU" dirty="0"/>
              <a:t> </a:t>
            </a:r>
            <a:r>
              <a:rPr lang="ru-RU" dirty="0" err="1"/>
              <a:t>басқаруға</a:t>
            </a:r>
            <a:r>
              <a:rPr lang="ru-RU" dirty="0"/>
              <a:t> </a:t>
            </a:r>
            <a:r>
              <a:rPr lang="ru-RU" dirty="0" err="1"/>
              <a:t>ұсыну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пайлық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қорларға</a:t>
            </a:r>
            <a:r>
              <a:rPr lang="ru-RU" dirty="0"/>
              <a:t> (ПИҚ) </a:t>
            </a:r>
            <a:r>
              <a:rPr lang="ru-RU" dirty="0" err="1"/>
              <a:t>ақша</a:t>
            </a:r>
            <a:r>
              <a:rPr lang="ru-RU" dirty="0"/>
              <a:t> салу.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2439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234</TotalTime>
  <Words>1104</Words>
  <Application>Microsoft Office PowerPoint</Application>
  <PresentationFormat>Экран (4:3)</PresentationFormat>
  <Paragraphs>62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Волна</vt:lpstr>
      <vt:lpstr>Презентация PowerPoint</vt:lpstr>
      <vt:lpstr>Дәрістің жоспары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28</cp:revision>
  <dcterms:created xsi:type="dcterms:W3CDTF">2021-09-29T14:31:35Z</dcterms:created>
  <dcterms:modified xsi:type="dcterms:W3CDTF">2021-09-30T10:50:24Z</dcterms:modified>
</cp:coreProperties>
</file>